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38"/>
  </p:notesMasterIdLst>
  <p:sldIdLst>
    <p:sldId id="256" r:id="rId3"/>
    <p:sldId id="257" r:id="rId4"/>
    <p:sldId id="258" r:id="rId5"/>
    <p:sldId id="259" r:id="rId6"/>
    <p:sldId id="260" r:id="rId7"/>
    <p:sldId id="261" r:id="rId8"/>
    <p:sldId id="262" r:id="rId9"/>
    <p:sldId id="263" r:id="rId10"/>
    <p:sldId id="264" r:id="rId11"/>
    <p:sldId id="265" r:id="rId12"/>
    <p:sldId id="266" r:id="rId13"/>
    <p:sldId id="291"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90" r:id="rId31"/>
    <p:sldId id="283" r:id="rId32"/>
    <p:sldId id="286" r:id="rId33"/>
    <p:sldId id="287" r:id="rId34"/>
    <p:sldId id="284" r:id="rId35"/>
    <p:sldId id="285" r:id="rId36"/>
    <p:sldId id="288"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132" autoAdjust="0"/>
  </p:normalViewPr>
  <p:slideViewPr>
    <p:cSldViewPr>
      <p:cViewPr>
        <p:scale>
          <a:sx n="61" d="100"/>
          <a:sy n="61" d="100"/>
        </p:scale>
        <p:origin x="1368" y="1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646E8D-6C78-4ADD-9394-183FB611ABED}" type="datetimeFigureOut">
              <a:rPr lang="en-US" smtClean="0"/>
              <a:pPr/>
              <a:t>5/16/2025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F032D-2E61-4D7E-AB9D-617877FEC8C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F032D-2E61-4D7E-AB9D-617877FEC8CE}"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CF2615-9020-443A-9444-6C5C8E91C78E}" type="datetime1">
              <a:rPr lang="en-US" smtClean="0"/>
              <a:pPr/>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883E5D-290C-4A35-9799-A9703FFCB9D8}" type="datetime1">
              <a:rPr lang="en-US" smtClean="0"/>
              <a:pPr/>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8F2FB5-2BF5-4CB3-AE1C-0AA87EDD4418}" type="datetime1">
              <a:rPr lang="en-US" smtClean="0"/>
              <a:pPr/>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C32EB2-11A5-48E5-95C9-201DADECC27E}" type="datetime1">
              <a:rPr lang="en-US" smtClean="0"/>
              <a:pPr/>
              <a:t>5/16/2025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A12AB5-D096-4FBC-A6E8-A4178546AA38}" type="datetime1">
              <a:rPr lang="en-US" smtClean="0"/>
              <a:pPr/>
              <a:t>5/16/2025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D7FA53-8C0C-460F-AD77-5CE30B37F941}" type="datetime1">
              <a:rPr lang="en-US" smtClean="0"/>
              <a:pPr/>
              <a:t>5/16/2025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38E5D6-46B4-402E-B1FB-544B08279FF3}" type="datetime1">
              <a:rPr lang="en-US" smtClean="0"/>
              <a:pPr/>
              <a:t>5/16/2025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756340-0B2A-48C8-9AF7-67D8698338B3}" type="datetime1">
              <a:rPr lang="en-US" smtClean="0"/>
              <a:pPr/>
              <a:t>5/16/2025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56128F-F08E-4AF1-9728-705841394085}" type="datetime1">
              <a:rPr lang="en-US" smtClean="0"/>
              <a:pPr/>
              <a:t>5/16/2025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49B725-DCA2-4609-B1CB-4F0739C0612D}" type="datetime1">
              <a:rPr lang="en-US" smtClean="0"/>
              <a:pPr/>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E68584-42AA-4DD0-B07C-5D34734D3D97}" type="datetime1">
              <a:rPr lang="en-US" smtClean="0"/>
              <a:pPr/>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D36BCD40-7E9F-4A8D-AC27-9E63A7C371EC}" type="datetime1">
              <a:rPr lang="en-US" smtClean="0"/>
              <a:pPr/>
              <a:t>5/16/2025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3ABC6503-EEE6-4635-A9E9-40F35D9069D7}"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02A9EA6-626A-438F-93A5-6EEB4C836794}" type="datetime1">
              <a:rPr lang="en-US" smtClean="0"/>
              <a:pPr/>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34C48AC6-AC5E-4B09-B987-C79C24CE11CA}" type="datetime1">
              <a:rPr lang="en-US" smtClean="0"/>
              <a:pPr/>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BC6503-EEE6-4635-A9E9-40F35D9069D7}"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C25AEB4-0302-4701-BCBE-54DD27A594D7}" type="datetime1">
              <a:rPr lang="en-US" smtClean="0"/>
              <a:pPr/>
              <a:t>5/16/2025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AD423752-AC2E-4CAF-92D6-60E614E6E322}" type="datetime1">
              <a:rPr lang="en-US" smtClean="0"/>
              <a:pPr/>
              <a:t>5/16/2025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BC6503-EEE6-4635-A9E9-40F35D9069D7}"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B2D3A1BC-9A14-45FD-B8A1-1EBD79F72712}" type="datetime1">
              <a:rPr lang="en-US" smtClean="0"/>
              <a:pPr/>
              <a:t>5/16/2025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B4C9BA-5AF3-4A8F-A168-924440AA3C98}" type="datetime1">
              <a:rPr lang="en-US" smtClean="0"/>
              <a:pPr/>
              <a:t>5/16/2025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E42E19E-884D-435C-8E55-8B6D2D570FC3}" type="datetime1">
              <a:rPr lang="en-US" smtClean="0"/>
              <a:pPr/>
              <a:t>5/16/2025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a:t>Click icon to add picture</a:t>
            </a: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E80268A8-B554-44E2-9AC5-256499650FCC}" type="datetime1">
              <a:rPr lang="en-US" smtClean="0"/>
              <a:pPr/>
              <a:t>5/16/2025</a:t>
            </a:fld>
            <a:endParaRPr lang="en-US"/>
          </a:p>
        </p:txBody>
      </p:sp>
      <p:sp>
        <p:nvSpPr>
          <p:cNvPr id="6" name="Footer Placeholder 5"/>
          <p:cNvSpPr>
            <a:spLocks noGrp="1"/>
          </p:cNvSpPr>
          <p:nvPr>
            <p:ph type="ftr" sz="quarter" idx="11"/>
          </p:nvPr>
        </p:nvSpPr>
        <p:spPr>
          <a:xfrm>
            <a:off x="914400" y="55499"/>
            <a:ext cx="5562600" cy="365125"/>
          </a:xfrm>
        </p:spPr>
        <p:txBody>
          <a:bodyPr/>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p>
            <a:fld id="{3ABC6503-EEE6-4635-A9E9-40F35D9069D7}"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FEDAD4D-4D24-4100-908F-FAD6796DB4CE}" type="datetime1">
              <a:rPr lang="en-US" smtClean="0"/>
              <a:pPr/>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356BFFC-26F0-4CD8-A00D-743D43566FBB}" type="datetime1">
              <a:rPr lang="en-US" smtClean="0"/>
              <a:pPr/>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BC6503-EEE6-4635-A9E9-40F35D9069D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228C69-F6FB-4B81-B225-BDDD9316BD84}" type="datetime1">
              <a:rPr lang="en-US" smtClean="0"/>
              <a:pPr/>
              <a:t>5/16/2025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BC6503-EEE6-4635-A9E9-40F35D9069D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2E2294CD-4926-47F3-8623-E28D9BD77E56}" type="datetime1">
              <a:rPr lang="en-US" smtClean="0"/>
              <a:pPr/>
              <a:t>5/16/2025</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ABC6503-EEE6-4635-A9E9-40F35D9069D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vermajprakash@gmail.com"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6375"/>
            <a:ext cx="7772400" cy="1470025"/>
          </a:xfrm>
        </p:spPr>
        <p:txBody>
          <a:bodyPr>
            <a:normAutofit fontScale="90000"/>
          </a:bodyPr>
          <a:lstStyle/>
          <a:p>
            <a:pPr algn="ctr"/>
            <a:r>
              <a:rPr lang="en-US" dirty="0"/>
              <a:t>Presentation </a:t>
            </a:r>
            <a:br>
              <a:rPr lang="en-US" dirty="0"/>
            </a:br>
            <a:r>
              <a:rPr lang="en-US" dirty="0"/>
              <a:t>on </a:t>
            </a:r>
            <a:br>
              <a:rPr lang="en-US" dirty="0"/>
            </a:br>
            <a:r>
              <a:rPr lang="en-US" dirty="0" err="1"/>
              <a:t>Discriminant</a:t>
            </a:r>
            <a:r>
              <a:rPr lang="en-US" dirty="0"/>
              <a:t> Analysis </a:t>
            </a:r>
          </a:p>
        </p:txBody>
      </p:sp>
      <p:sp>
        <p:nvSpPr>
          <p:cNvPr id="3" name="Subtitle 2"/>
          <p:cNvSpPr>
            <a:spLocks noGrp="1"/>
          </p:cNvSpPr>
          <p:nvPr>
            <p:ph type="subTitle" idx="1"/>
          </p:nvPr>
        </p:nvSpPr>
        <p:spPr>
          <a:xfrm>
            <a:off x="1371600" y="5029200"/>
            <a:ext cx="6400800" cy="1752600"/>
          </a:xfrm>
        </p:spPr>
        <p:txBody>
          <a:bodyPr>
            <a:normAutofit fontScale="25000" lnSpcReduction="20000"/>
          </a:bodyPr>
          <a:lstStyle/>
          <a:p>
            <a:pPr algn="ctr"/>
            <a:r>
              <a:rPr kumimoji="1" lang="en-US" sz="7200" b="1" dirty="0"/>
              <a:t>Prof. J. P. Verma</a:t>
            </a:r>
          </a:p>
          <a:p>
            <a:pPr algn="ctr">
              <a:spcBef>
                <a:spcPct val="20000"/>
              </a:spcBef>
            </a:pPr>
            <a:r>
              <a:rPr kumimoji="1" lang="en-US" sz="6600" b="1" dirty="0"/>
              <a:t>Vice Chancellor</a:t>
            </a:r>
          </a:p>
          <a:p>
            <a:pPr algn="ctr">
              <a:spcBef>
                <a:spcPct val="20000"/>
              </a:spcBef>
            </a:pPr>
            <a:r>
              <a:rPr kumimoji="1" lang="en-US" sz="5400" dirty="0"/>
              <a:t>MSc (Stat), PhD, MA(Psychology), Master’s(Computer Application)</a:t>
            </a:r>
          </a:p>
          <a:p>
            <a:pPr algn="ctr">
              <a:spcBef>
                <a:spcPct val="20000"/>
              </a:spcBef>
            </a:pPr>
            <a:r>
              <a:rPr kumimoji="1" lang="en-US" sz="6600" b="1" dirty="0">
                <a:solidFill>
                  <a:srgbClr val="FFC000"/>
                </a:solidFill>
              </a:rPr>
              <a:t>Email: </a:t>
            </a:r>
            <a:r>
              <a:rPr kumimoji="1" lang="en-US" sz="6600" b="1" dirty="0">
                <a:solidFill>
                  <a:srgbClr val="FFC000"/>
                </a:solidFill>
                <a:hlinkClick r:id="rId3"/>
              </a:rPr>
              <a:t>vermajprakash@gmail.com</a:t>
            </a:r>
            <a:endParaRPr kumimoji="1" lang="en-US" sz="6600" b="1" dirty="0">
              <a:solidFill>
                <a:srgbClr val="FFC000"/>
              </a:solidFill>
            </a:endParaRPr>
          </a:p>
          <a:p>
            <a:pPr algn="ctr">
              <a:spcBef>
                <a:spcPct val="20000"/>
              </a:spcBef>
            </a:pPr>
            <a:r>
              <a:rPr kumimoji="1" lang="en-US" sz="6600" b="1" dirty="0">
                <a:solidFill>
                  <a:srgbClr val="FFC000"/>
                </a:solidFill>
              </a:rPr>
              <a:t>web: jpverma.org</a:t>
            </a:r>
            <a:endParaRPr kumimoji="1" lang="en-US" sz="6600" dirty="0"/>
          </a:p>
          <a:p>
            <a:pPr algn="ctr">
              <a:spcBef>
                <a:spcPct val="20000"/>
              </a:spcBef>
            </a:pPr>
            <a:endParaRPr kumimoji="1" lang="en-US" sz="6600" dirty="0"/>
          </a:p>
          <a:p>
            <a:pPr algn="ctr">
              <a:spcBef>
                <a:spcPct val="20000"/>
              </a:spcBef>
            </a:pPr>
            <a:r>
              <a:rPr kumimoji="1" lang="en-US" sz="6600" b="1" dirty="0"/>
              <a:t>Sri </a:t>
            </a:r>
            <a:r>
              <a:rPr kumimoji="1" lang="en-US" sz="6600" b="1" dirty="0" err="1"/>
              <a:t>Sri</a:t>
            </a:r>
            <a:r>
              <a:rPr kumimoji="1" lang="en-US" sz="6600" b="1" dirty="0"/>
              <a:t> </a:t>
            </a:r>
            <a:r>
              <a:rPr kumimoji="1" lang="en-US" sz="6600" b="1" dirty="0" err="1"/>
              <a:t>Aniruddhadeva</a:t>
            </a:r>
            <a:r>
              <a:rPr kumimoji="1" lang="en-US" sz="6600" b="1" dirty="0"/>
              <a:t> Sports University</a:t>
            </a:r>
          </a:p>
          <a:p>
            <a:pPr algn="ctr">
              <a:spcBef>
                <a:spcPct val="20000"/>
              </a:spcBef>
            </a:pPr>
            <a:r>
              <a:rPr kumimoji="1" lang="en-US" sz="6000" dirty="0"/>
              <a:t>(A State University, Govt. of Assam)</a:t>
            </a:r>
          </a:p>
          <a:p>
            <a:pPr algn="ctr">
              <a:spcBef>
                <a:spcPct val="20000"/>
              </a:spcBef>
            </a:pPr>
            <a:r>
              <a:rPr kumimoji="1" lang="en-US" sz="6000" dirty="0" err="1"/>
              <a:t>Chabua</a:t>
            </a:r>
            <a:r>
              <a:rPr kumimoji="1" lang="en-US" sz="6000" dirty="0"/>
              <a:t>, Dibrugarh, Assam</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sz="3600" dirty="0" err="1"/>
              <a:t>Discriminant</a:t>
            </a:r>
            <a:r>
              <a:rPr lang="en-US" sz="3600" dirty="0"/>
              <a:t> Analysis</a:t>
            </a:r>
          </a:p>
        </p:txBody>
      </p:sp>
      <p:sp>
        <p:nvSpPr>
          <p:cNvPr id="4" name="Rectangle 3"/>
          <p:cNvSpPr/>
          <p:nvPr/>
        </p:nvSpPr>
        <p:spPr>
          <a:xfrm>
            <a:off x="609600" y="1447800"/>
            <a:ext cx="1828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Objective</a:t>
            </a:r>
          </a:p>
        </p:txBody>
      </p:sp>
      <p:sp>
        <p:nvSpPr>
          <p:cNvPr id="5" name="Rectangle 4"/>
          <p:cNvSpPr/>
          <p:nvPr/>
        </p:nvSpPr>
        <p:spPr>
          <a:xfrm>
            <a:off x="609600" y="3048000"/>
            <a:ext cx="1828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Purpose</a:t>
            </a:r>
          </a:p>
        </p:txBody>
      </p:sp>
      <p:sp>
        <p:nvSpPr>
          <p:cNvPr id="6" name="Rectangle 5"/>
          <p:cNvSpPr/>
          <p:nvPr/>
        </p:nvSpPr>
        <p:spPr>
          <a:xfrm>
            <a:off x="609600" y="4715470"/>
            <a:ext cx="19812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Situation for its use</a:t>
            </a:r>
          </a:p>
        </p:txBody>
      </p:sp>
      <p:sp>
        <p:nvSpPr>
          <p:cNvPr id="7" name="TextBox 6"/>
          <p:cNvSpPr txBox="1"/>
          <p:nvPr/>
        </p:nvSpPr>
        <p:spPr>
          <a:xfrm>
            <a:off x="609600" y="1981200"/>
            <a:ext cx="7543800" cy="646331"/>
          </a:xfrm>
          <a:prstGeom prst="rect">
            <a:avLst/>
          </a:prstGeom>
          <a:noFill/>
        </p:spPr>
        <p:txBody>
          <a:bodyPr wrap="square" rtlCol="0">
            <a:spAutoFit/>
          </a:bodyPr>
          <a:lstStyle/>
          <a:p>
            <a:r>
              <a:rPr lang="en-US" dirty="0"/>
              <a:t>To understand group differences and to predict the likelihood that a particular entity will belong to a particular class or group based on independent variables</a:t>
            </a:r>
          </a:p>
        </p:txBody>
      </p:sp>
      <p:sp>
        <p:nvSpPr>
          <p:cNvPr id="8" name="TextBox 7"/>
          <p:cNvSpPr txBox="1"/>
          <p:nvPr/>
        </p:nvSpPr>
        <p:spPr>
          <a:xfrm>
            <a:off x="609600" y="3657600"/>
            <a:ext cx="7391400" cy="646331"/>
          </a:xfrm>
          <a:prstGeom prst="rect">
            <a:avLst/>
          </a:prstGeom>
          <a:noFill/>
        </p:spPr>
        <p:txBody>
          <a:bodyPr wrap="square" rtlCol="0">
            <a:spAutoFit/>
          </a:bodyPr>
          <a:lstStyle/>
          <a:p>
            <a:r>
              <a:rPr lang="en-US" dirty="0"/>
              <a:t>To classify a subject into one of the two groups on the basis of some independent traits. </a:t>
            </a:r>
          </a:p>
        </p:txBody>
      </p:sp>
      <p:sp>
        <p:nvSpPr>
          <p:cNvPr id="9" name="TextBox 8"/>
          <p:cNvSpPr txBox="1"/>
          <p:nvPr/>
        </p:nvSpPr>
        <p:spPr>
          <a:xfrm>
            <a:off x="609600" y="5172670"/>
            <a:ext cx="7696200" cy="923330"/>
          </a:xfrm>
          <a:prstGeom prst="rect">
            <a:avLst/>
          </a:prstGeom>
          <a:noFill/>
        </p:spPr>
        <p:txBody>
          <a:bodyPr wrap="square" rtlCol="0">
            <a:spAutoFit/>
          </a:bodyPr>
          <a:lstStyle/>
          <a:p>
            <a:r>
              <a:rPr lang="en-US" dirty="0"/>
              <a:t>-   Single dependent variable is dichotomous or </a:t>
            </a:r>
            <a:r>
              <a:rPr lang="en-US" dirty="0" err="1"/>
              <a:t>multichotomous</a:t>
            </a:r>
            <a:endParaRPr lang="en-US" dirty="0"/>
          </a:p>
          <a:p>
            <a:r>
              <a:rPr lang="en-US" dirty="0"/>
              <a:t>-   Independent variables are either interval or ratio</a:t>
            </a:r>
          </a:p>
          <a:p>
            <a:endParaRPr lang="en-US" dirty="0"/>
          </a:p>
        </p:txBody>
      </p:sp>
      <p:sp>
        <p:nvSpPr>
          <p:cNvPr id="10" name="Slide Number Placeholder 9"/>
          <p:cNvSpPr>
            <a:spLocks noGrp="1"/>
          </p:cNvSpPr>
          <p:nvPr>
            <p:ph type="sldNum" sz="quarter" idx="12"/>
          </p:nvPr>
        </p:nvSpPr>
        <p:spPr/>
        <p:txBody>
          <a:bodyPr/>
          <a:lstStyle/>
          <a:p>
            <a:fld id="{3ABC6503-EEE6-4635-A9E9-40F35D9069D7}"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3976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br>
              <a:rPr lang="en-US" dirty="0"/>
            </a:br>
            <a:r>
              <a:rPr lang="en-US" dirty="0"/>
              <a:t>Application of </a:t>
            </a:r>
            <a:r>
              <a:rPr lang="en-US" dirty="0" err="1"/>
              <a:t>Discriminant</a:t>
            </a:r>
            <a:r>
              <a:rPr lang="en-US" dirty="0"/>
              <a:t> Analysis</a:t>
            </a:r>
            <a:br>
              <a:rPr lang="en-US" dirty="0"/>
            </a:br>
            <a:endParaRPr lang="en-US" dirty="0"/>
          </a:p>
        </p:txBody>
      </p:sp>
      <p:sp>
        <p:nvSpPr>
          <p:cNvPr id="4" name="TextBox 3"/>
          <p:cNvSpPr txBox="1"/>
          <p:nvPr/>
        </p:nvSpPr>
        <p:spPr>
          <a:xfrm>
            <a:off x="1066800" y="2743200"/>
            <a:ext cx="6934200" cy="1477328"/>
          </a:xfrm>
          <a:prstGeom prst="rect">
            <a:avLst/>
          </a:prstGeom>
          <a:noFill/>
        </p:spPr>
        <p:txBody>
          <a:bodyPr wrap="square" rtlCol="0">
            <a:spAutoFit/>
          </a:bodyPr>
          <a:lstStyle/>
          <a:p>
            <a:r>
              <a:rPr lang="en-US" dirty="0"/>
              <a:t> </a:t>
            </a:r>
          </a:p>
          <a:p>
            <a:pPr>
              <a:buFont typeface="Wingdings" pitchFamily="2" charset="2"/>
              <a:buChar char="v"/>
            </a:pPr>
            <a:r>
              <a:rPr lang="en-US" dirty="0"/>
              <a:t>   Swimmers or Gymnasts on the basis of anthropometric variables </a:t>
            </a:r>
          </a:p>
          <a:p>
            <a:pPr>
              <a:buFont typeface="Wingdings" pitchFamily="2" charset="2"/>
              <a:buChar char="v"/>
            </a:pPr>
            <a:r>
              <a:rPr lang="en-US" dirty="0"/>
              <a:t>   High or Low performer on the basis of skills</a:t>
            </a:r>
          </a:p>
          <a:p>
            <a:pPr>
              <a:buFont typeface="Wingdings" pitchFamily="2" charset="2"/>
              <a:buChar char="v"/>
            </a:pPr>
            <a:r>
              <a:rPr lang="en-US" dirty="0"/>
              <a:t>   Junior or Senior category on the basis of the maturity parameters </a:t>
            </a:r>
          </a:p>
          <a:p>
            <a:endParaRPr lang="en-US" dirty="0"/>
          </a:p>
        </p:txBody>
      </p:sp>
      <p:sp>
        <p:nvSpPr>
          <p:cNvPr id="5" name="Rectangle 4"/>
          <p:cNvSpPr/>
          <p:nvPr/>
        </p:nvSpPr>
        <p:spPr>
          <a:xfrm>
            <a:off x="838200" y="2057400"/>
            <a:ext cx="5105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To  identify the characteristics on the basis of which </a:t>
            </a:r>
          </a:p>
          <a:p>
            <a:r>
              <a:rPr lang="en-US" dirty="0"/>
              <a:t>one can classify an individual as </a:t>
            </a:r>
          </a:p>
        </p:txBody>
      </p:sp>
      <p:sp>
        <p:nvSpPr>
          <p:cNvPr id="6" name="Slide Number Placeholder 5"/>
          <p:cNvSpPr>
            <a:spLocks noGrp="1"/>
          </p:cNvSpPr>
          <p:nvPr>
            <p:ph type="sldNum" sz="quarter" idx="12"/>
          </p:nvPr>
        </p:nvSpPr>
        <p:spPr/>
        <p:txBody>
          <a:bodyPr/>
          <a:lstStyle/>
          <a:p>
            <a:fld id="{3ABC6503-EEE6-4635-A9E9-40F35D9069D7}"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en-US" dirty="0"/>
              <a:t>Similarity between </a:t>
            </a:r>
            <a:r>
              <a:rPr lang="en-US" dirty="0" err="1"/>
              <a:t>Discriminant</a:t>
            </a:r>
            <a:r>
              <a:rPr lang="en-US" dirty="0"/>
              <a:t> Analysis and Regression Analysis</a:t>
            </a:r>
          </a:p>
        </p:txBody>
      </p:sp>
      <p:sp>
        <p:nvSpPr>
          <p:cNvPr id="5" name="Rounded Rectangle 4"/>
          <p:cNvSpPr/>
          <p:nvPr/>
        </p:nvSpPr>
        <p:spPr>
          <a:xfrm>
            <a:off x="1371600" y="2209800"/>
            <a:ext cx="64008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 only difference is in the nature of dependent variable</a:t>
            </a:r>
          </a:p>
        </p:txBody>
      </p:sp>
      <p:sp>
        <p:nvSpPr>
          <p:cNvPr id="6" name="Rectangle 5"/>
          <p:cNvSpPr/>
          <p:nvPr/>
        </p:nvSpPr>
        <p:spPr>
          <a:xfrm>
            <a:off x="457200" y="4495800"/>
            <a:ext cx="2514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Dependent   Variable</a:t>
            </a:r>
          </a:p>
        </p:txBody>
      </p:sp>
      <p:sp>
        <p:nvSpPr>
          <p:cNvPr id="7" name="Rectangle 6"/>
          <p:cNvSpPr/>
          <p:nvPr/>
        </p:nvSpPr>
        <p:spPr>
          <a:xfrm>
            <a:off x="3505200" y="3810000"/>
            <a:ext cx="16002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Categorical</a:t>
            </a:r>
          </a:p>
        </p:txBody>
      </p:sp>
      <p:sp>
        <p:nvSpPr>
          <p:cNvPr id="8" name="Rectangle 7"/>
          <p:cNvSpPr/>
          <p:nvPr/>
        </p:nvSpPr>
        <p:spPr>
          <a:xfrm>
            <a:off x="3505200" y="5257800"/>
            <a:ext cx="16002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Cont     Continuous 	Use Regression Analysis</a:t>
            </a:r>
          </a:p>
        </p:txBody>
      </p:sp>
      <p:sp>
        <p:nvSpPr>
          <p:cNvPr id="10" name="Horizontal Scroll 9"/>
          <p:cNvSpPr/>
          <p:nvPr/>
        </p:nvSpPr>
        <p:spPr>
          <a:xfrm>
            <a:off x="5715000" y="3703320"/>
            <a:ext cx="2667000" cy="5334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Use </a:t>
            </a:r>
            <a:r>
              <a:rPr lang="en-US" dirty="0" err="1"/>
              <a:t>Discriminant</a:t>
            </a:r>
            <a:r>
              <a:rPr lang="en-US" dirty="0"/>
              <a:t> Analysis</a:t>
            </a:r>
          </a:p>
        </p:txBody>
      </p:sp>
      <p:sp>
        <p:nvSpPr>
          <p:cNvPr id="11" name="Horizontal Scroll 10"/>
          <p:cNvSpPr/>
          <p:nvPr/>
        </p:nvSpPr>
        <p:spPr>
          <a:xfrm>
            <a:off x="5715000" y="5151120"/>
            <a:ext cx="2667000" cy="5334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Use Regression Analysis</a:t>
            </a:r>
          </a:p>
        </p:txBody>
      </p:sp>
      <p:cxnSp>
        <p:nvCxnSpPr>
          <p:cNvPr id="13" name="Straight Connector 12"/>
          <p:cNvCxnSpPr>
            <a:stCxn id="6" idx="3"/>
          </p:cNvCxnSpPr>
          <p:nvPr/>
        </p:nvCxnSpPr>
        <p:spPr>
          <a:xfrm>
            <a:off x="2971800" y="4724400"/>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2567940" y="4685506"/>
            <a:ext cx="1447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7" idx="1"/>
          </p:cNvCxnSpPr>
          <p:nvPr/>
        </p:nvCxnSpPr>
        <p:spPr>
          <a:xfrm>
            <a:off x="3276600" y="39624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276600" y="54102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7" idx="3"/>
            <a:endCxn id="10" idx="1"/>
          </p:cNvCxnSpPr>
          <p:nvPr/>
        </p:nvCxnSpPr>
        <p:spPr>
          <a:xfrm>
            <a:off x="5105400" y="3962400"/>
            <a:ext cx="609600"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105400" y="5410200"/>
            <a:ext cx="609600"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Slide Number Placeholder 15"/>
          <p:cNvSpPr>
            <a:spLocks noGrp="1"/>
          </p:cNvSpPr>
          <p:nvPr>
            <p:ph type="sldNum" sz="quarter" idx="12"/>
          </p:nvPr>
        </p:nvSpPr>
        <p:spPr/>
        <p:txBody>
          <a:bodyPr/>
          <a:lstStyle/>
          <a:p>
            <a:fld id="{3ABC6503-EEE6-4635-A9E9-40F35D9069D7}"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2076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br>
              <a:rPr lang="en-US" dirty="0"/>
            </a:br>
            <a:r>
              <a:rPr lang="en-US" dirty="0"/>
              <a:t>Procedure in </a:t>
            </a:r>
            <a:r>
              <a:rPr lang="en-US" dirty="0" err="1"/>
              <a:t>Discriminant</a:t>
            </a:r>
            <a:r>
              <a:rPr lang="en-US" dirty="0"/>
              <a:t> Analysis</a:t>
            </a:r>
            <a:br>
              <a:rPr lang="en-US" dirty="0"/>
            </a:br>
            <a:endParaRPr lang="en-US" dirty="0"/>
          </a:p>
        </p:txBody>
      </p:sp>
      <p:sp>
        <p:nvSpPr>
          <p:cNvPr id="4" name="TextBox 3"/>
          <p:cNvSpPr txBox="1"/>
          <p:nvPr/>
        </p:nvSpPr>
        <p:spPr>
          <a:xfrm>
            <a:off x="1066800" y="1905000"/>
            <a:ext cx="7010400" cy="1477328"/>
          </a:xfrm>
          <a:prstGeom prst="rect">
            <a:avLst/>
          </a:prstGeom>
          <a:noFill/>
        </p:spPr>
        <p:txBody>
          <a:bodyPr wrap="square" rtlCol="0">
            <a:spAutoFit/>
          </a:bodyPr>
          <a:lstStyle/>
          <a:p>
            <a:pPr lvl="0"/>
            <a:r>
              <a:rPr lang="en-US" dirty="0"/>
              <a:t>a.    Identification of independent variables in the model</a:t>
            </a:r>
          </a:p>
          <a:p>
            <a:r>
              <a:rPr lang="en-US" dirty="0"/>
              <a:t> </a:t>
            </a:r>
          </a:p>
          <a:p>
            <a:pPr marL="577850" indent="-241300"/>
            <a:r>
              <a:rPr lang="en-US" dirty="0"/>
              <a:t>-    Variables having significant discriminating power in classifying a  subject into any of the two groups. </a:t>
            </a:r>
          </a:p>
          <a:p>
            <a:endParaRPr lang="en-US" dirty="0"/>
          </a:p>
        </p:txBody>
      </p:sp>
      <p:sp>
        <p:nvSpPr>
          <p:cNvPr id="5" name="TextBox 4"/>
          <p:cNvSpPr txBox="1"/>
          <p:nvPr/>
        </p:nvSpPr>
        <p:spPr>
          <a:xfrm>
            <a:off x="1066800" y="3657600"/>
            <a:ext cx="7010400" cy="1477328"/>
          </a:xfrm>
          <a:prstGeom prst="rect">
            <a:avLst/>
          </a:prstGeom>
          <a:noFill/>
        </p:spPr>
        <p:txBody>
          <a:bodyPr wrap="square" rtlCol="0">
            <a:spAutoFit/>
          </a:bodyPr>
          <a:lstStyle/>
          <a:p>
            <a:pPr lvl="0"/>
            <a:r>
              <a:rPr lang="en-US" dirty="0"/>
              <a:t>b.    Function is developed on the identified independent variables </a:t>
            </a:r>
          </a:p>
          <a:p>
            <a:pPr indent="336550"/>
            <a:r>
              <a:rPr lang="en-US" dirty="0"/>
              <a:t> </a:t>
            </a:r>
          </a:p>
          <a:p>
            <a:pPr marL="625475" indent="-288925"/>
            <a:r>
              <a:rPr lang="en-US" dirty="0"/>
              <a:t>-     These identified independent variables are used to develop a   discriminating function. </a:t>
            </a:r>
          </a:p>
          <a:p>
            <a:endParaRPr lang="en-US" dirty="0"/>
          </a:p>
        </p:txBody>
      </p:sp>
      <p:sp>
        <p:nvSpPr>
          <p:cNvPr id="6" name="Slide Number Placeholder 5"/>
          <p:cNvSpPr>
            <a:spLocks noGrp="1"/>
          </p:cNvSpPr>
          <p:nvPr>
            <p:ph type="sldNum" sz="quarter" idx="12"/>
          </p:nvPr>
        </p:nvSpPr>
        <p:spPr/>
        <p:txBody>
          <a:bodyPr/>
          <a:lstStyle/>
          <a:p>
            <a:fld id="{3ABC6503-EEE6-4635-A9E9-40F35D9069D7}"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686800" cy="94456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br>
              <a:rPr lang="en-US" b="1" dirty="0"/>
            </a:br>
            <a:r>
              <a:rPr lang="en-US" b="1" dirty="0"/>
              <a:t>Basics of </a:t>
            </a:r>
            <a:r>
              <a:rPr lang="en-US" b="1" dirty="0" err="1"/>
              <a:t>Discriminant</a:t>
            </a:r>
            <a:r>
              <a:rPr lang="en-US" b="1" dirty="0"/>
              <a:t> Function Analysis </a:t>
            </a:r>
            <a:br>
              <a:rPr lang="en-US" dirty="0"/>
            </a:br>
            <a:endParaRPr lang="en-US" dirty="0"/>
          </a:p>
        </p:txBody>
      </p:sp>
      <p:sp>
        <p:nvSpPr>
          <p:cNvPr id="4" name="Rectangle 3"/>
          <p:cNvSpPr/>
          <p:nvPr/>
        </p:nvSpPr>
        <p:spPr>
          <a:xfrm>
            <a:off x="533400" y="1905000"/>
            <a:ext cx="35814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Discriminating variables(Predictors)</a:t>
            </a:r>
            <a:endParaRPr lang="en-US" dirty="0"/>
          </a:p>
        </p:txBody>
      </p:sp>
      <p:sp>
        <p:nvSpPr>
          <p:cNvPr id="5" name="TextBox 4"/>
          <p:cNvSpPr txBox="1"/>
          <p:nvPr/>
        </p:nvSpPr>
        <p:spPr>
          <a:xfrm>
            <a:off x="609600" y="2514601"/>
            <a:ext cx="6400800" cy="369332"/>
          </a:xfrm>
          <a:prstGeom prst="rect">
            <a:avLst/>
          </a:prstGeom>
          <a:noFill/>
        </p:spPr>
        <p:txBody>
          <a:bodyPr wrap="square" rtlCol="0">
            <a:spAutoFit/>
          </a:bodyPr>
          <a:lstStyle/>
          <a:p>
            <a:r>
              <a:rPr lang="en-US" dirty="0"/>
              <a:t>Independent variables which construct a </a:t>
            </a:r>
            <a:r>
              <a:rPr lang="en-US" dirty="0" err="1"/>
              <a:t>discriminant</a:t>
            </a:r>
            <a:r>
              <a:rPr lang="en-US" dirty="0"/>
              <a:t> function.</a:t>
            </a:r>
          </a:p>
        </p:txBody>
      </p:sp>
      <p:sp>
        <p:nvSpPr>
          <p:cNvPr id="6" name="Rectangle 5"/>
          <p:cNvSpPr/>
          <p:nvPr/>
        </p:nvSpPr>
        <p:spPr>
          <a:xfrm>
            <a:off x="533400" y="3905071"/>
            <a:ext cx="3886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Dependent variable(Criterion variable) </a:t>
            </a:r>
            <a:endParaRPr lang="en-US" dirty="0"/>
          </a:p>
        </p:txBody>
      </p:sp>
      <p:sp>
        <p:nvSpPr>
          <p:cNvPr id="7" name="TextBox 6"/>
          <p:cNvSpPr txBox="1"/>
          <p:nvPr/>
        </p:nvSpPr>
        <p:spPr>
          <a:xfrm>
            <a:off x="609600" y="4590871"/>
            <a:ext cx="7162800" cy="923330"/>
          </a:xfrm>
          <a:prstGeom prst="rect">
            <a:avLst/>
          </a:prstGeom>
          <a:noFill/>
        </p:spPr>
        <p:txBody>
          <a:bodyPr wrap="square" rtlCol="0">
            <a:spAutoFit/>
          </a:bodyPr>
          <a:lstStyle/>
          <a:p>
            <a:pPr marL="398463" indent="-398463">
              <a:buFont typeface="Wingdings" pitchFamily="2" charset="2"/>
              <a:buChar char="Ø"/>
            </a:pPr>
            <a:r>
              <a:rPr lang="en-US" dirty="0"/>
              <a:t>Object of classification on the basis of independent variables</a:t>
            </a:r>
          </a:p>
          <a:p>
            <a:pPr marL="398463" indent="-398463">
              <a:buFont typeface="Wingdings" pitchFamily="2" charset="2"/>
              <a:buChar char="Ø"/>
            </a:pPr>
            <a:r>
              <a:rPr lang="en-US" dirty="0"/>
              <a:t>needs to be dichotomous</a:t>
            </a:r>
          </a:p>
          <a:p>
            <a:pPr marL="398463" indent="-398463">
              <a:buFont typeface="Wingdings" pitchFamily="2" charset="2"/>
              <a:buChar char="Ø"/>
            </a:pPr>
            <a:r>
              <a:rPr lang="en-US" dirty="0"/>
              <a:t>Known as Grouping variable in SPSS </a:t>
            </a:r>
          </a:p>
        </p:txBody>
      </p:sp>
      <p:sp>
        <p:nvSpPr>
          <p:cNvPr id="8" name="Slide Number Placeholder 7"/>
          <p:cNvSpPr>
            <a:spLocks noGrp="1"/>
          </p:cNvSpPr>
          <p:nvPr>
            <p:ph type="sldNum" sz="quarter" idx="12"/>
          </p:nvPr>
        </p:nvSpPr>
        <p:spPr/>
        <p:txBody>
          <a:bodyPr/>
          <a:lstStyle/>
          <a:p>
            <a:fld id="{3ABC6503-EEE6-4635-A9E9-40F35D9069D7}"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686800" cy="9604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br>
              <a:rPr lang="en-US" b="1" dirty="0"/>
            </a:br>
            <a:r>
              <a:rPr lang="en-US" b="1" dirty="0"/>
              <a:t>Basics of </a:t>
            </a:r>
            <a:r>
              <a:rPr lang="en-US" b="1" dirty="0" err="1"/>
              <a:t>Discriminant</a:t>
            </a:r>
            <a:r>
              <a:rPr lang="en-US" b="1" dirty="0"/>
              <a:t> Analysis </a:t>
            </a:r>
            <a:br>
              <a:rPr lang="en-US" dirty="0"/>
            </a:br>
            <a:endParaRPr lang="en-US" dirty="0"/>
          </a:p>
        </p:txBody>
      </p:sp>
      <p:sp>
        <p:nvSpPr>
          <p:cNvPr id="3" name="TextBox 2"/>
          <p:cNvSpPr txBox="1"/>
          <p:nvPr/>
        </p:nvSpPr>
        <p:spPr>
          <a:xfrm>
            <a:off x="609600" y="2547878"/>
            <a:ext cx="7924800" cy="2862322"/>
          </a:xfrm>
          <a:prstGeom prst="rect">
            <a:avLst/>
          </a:prstGeom>
          <a:noFill/>
        </p:spPr>
        <p:txBody>
          <a:bodyPr wrap="square" rtlCol="0">
            <a:spAutoFit/>
          </a:bodyPr>
          <a:lstStyle/>
          <a:p>
            <a:r>
              <a:rPr lang="en-US" dirty="0"/>
              <a:t>A latent variable which is constructed as a linear combination of  independent  variables </a:t>
            </a:r>
          </a:p>
          <a:p>
            <a:r>
              <a:rPr lang="en-US" dirty="0"/>
              <a:t> </a:t>
            </a:r>
          </a:p>
          <a:p>
            <a:endParaRPr lang="en-US" dirty="0"/>
          </a:p>
          <a:p>
            <a:endParaRPr lang="en-US" dirty="0"/>
          </a:p>
          <a:p>
            <a:endParaRPr lang="en-US" dirty="0"/>
          </a:p>
          <a:p>
            <a:r>
              <a:rPr lang="en-US" dirty="0"/>
              <a:t>where 		b</a:t>
            </a:r>
            <a:r>
              <a:rPr lang="en-US" baseline="-25000" dirty="0"/>
              <a:t>1</a:t>
            </a:r>
            <a:r>
              <a:rPr lang="en-US" dirty="0"/>
              <a:t>,b</a:t>
            </a:r>
            <a:r>
              <a:rPr lang="en-US" baseline="-25000" dirty="0"/>
              <a:t>2</a:t>
            </a:r>
            <a:r>
              <a:rPr lang="en-US" dirty="0"/>
              <a:t> … ,</a:t>
            </a:r>
            <a:r>
              <a:rPr lang="en-US" dirty="0" err="1"/>
              <a:t>b</a:t>
            </a:r>
            <a:r>
              <a:rPr lang="en-US" baseline="-25000" dirty="0" err="1"/>
              <a:t>n</a:t>
            </a:r>
            <a:r>
              <a:rPr lang="en-US" dirty="0"/>
              <a:t> are </a:t>
            </a:r>
            <a:r>
              <a:rPr lang="en-US" dirty="0" err="1"/>
              <a:t>discriminant</a:t>
            </a:r>
            <a:r>
              <a:rPr lang="en-US" dirty="0"/>
              <a:t> coefficients,</a:t>
            </a:r>
          </a:p>
          <a:p>
            <a:r>
              <a:rPr lang="en-US" dirty="0"/>
              <a:t>		X</a:t>
            </a:r>
            <a:r>
              <a:rPr lang="en-US" baseline="-25000" dirty="0"/>
              <a:t>1</a:t>
            </a:r>
            <a:r>
              <a:rPr lang="en-US" dirty="0"/>
              <a:t>,X</a:t>
            </a:r>
            <a:r>
              <a:rPr lang="en-US" baseline="-25000" dirty="0"/>
              <a:t>2</a:t>
            </a:r>
            <a:r>
              <a:rPr lang="en-US" dirty="0"/>
              <a:t>,…,</a:t>
            </a:r>
            <a:r>
              <a:rPr lang="en-US" dirty="0" err="1"/>
              <a:t>X</a:t>
            </a:r>
            <a:r>
              <a:rPr lang="en-US" baseline="-25000" dirty="0" err="1"/>
              <a:t>n</a:t>
            </a:r>
            <a:r>
              <a:rPr lang="en-US" dirty="0"/>
              <a:t> are discriminating variables and </a:t>
            </a:r>
          </a:p>
          <a:p>
            <a:r>
              <a:rPr lang="en-US" dirty="0"/>
              <a:t>		‘a’  is a constant. </a:t>
            </a:r>
          </a:p>
          <a:p>
            <a:endParaRPr lang="en-US" dirty="0"/>
          </a:p>
        </p:txBody>
      </p:sp>
      <p:sp>
        <p:nvSpPr>
          <p:cNvPr id="4" name="Rectangle 3"/>
          <p:cNvSpPr/>
          <p:nvPr/>
        </p:nvSpPr>
        <p:spPr>
          <a:xfrm>
            <a:off x="609600" y="1752600"/>
            <a:ext cx="4038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Discriminant</a:t>
            </a:r>
            <a:r>
              <a:rPr lang="en-US" dirty="0"/>
              <a:t> function(canonical root)</a:t>
            </a:r>
          </a:p>
        </p:txBody>
      </p:sp>
      <p:sp>
        <p:nvSpPr>
          <p:cNvPr id="8" name="Rounded Rectangle 7"/>
          <p:cNvSpPr/>
          <p:nvPr/>
        </p:nvSpPr>
        <p:spPr>
          <a:xfrm>
            <a:off x="2514600" y="3352800"/>
            <a:ext cx="30480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Z =  a + b</a:t>
            </a:r>
            <a:r>
              <a:rPr lang="en-US" baseline="-25000" dirty="0"/>
              <a:t>1</a:t>
            </a:r>
            <a:r>
              <a:rPr lang="en-US" dirty="0"/>
              <a:t>X</a:t>
            </a:r>
            <a:r>
              <a:rPr lang="en-US" baseline="-25000" dirty="0"/>
              <a:t>1</a:t>
            </a:r>
            <a:r>
              <a:rPr lang="en-US" dirty="0"/>
              <a:t> + b</a:t>
            </a:r>
            <a:r>
              <a:rPr lang="en-US" baseline="-25000" dirty="0"/>
              <a:t>2</a:t>
            </a:r>
            <a:r>
              <a:rPr lang="en-US" dirty="0"/>
              <a:t>X</a:t>
            </a:r>
            <a:r>
              <a:rPr lang="en-US" baseline="-25000" dirty="0"/>
              <a:t>2</a:t>
            </a:r>
            <a:r>
              <a:rPr lang="en-US" dirty="0"/>
              <a:t> + ... + </a:t>
            </a:r>
            <a:r>
              <a:rPr lang="en-US" dirty="0" err="1"/>
              <a:t>b</a:t>
            </a:r>
            <a:r>
              <a:rPr lang="en-US" baseline="-25000" dirty="0" err="1"/>
              <a:t>n</a:t>
            </a:r>
            <a:r>
              <a:rPr lang="en-US" dirty="0" err="1"/>
              <a:t>X</a:t>
            </a:r>
            <a:r>
              <a:rPr lang="en-US" baseline="-25000" dirty="0" err="1"/>
              <a:t>n</a:t>
            </a:r>
            <a:endParaRPr lang="en-US" dirty="0"/>
          </a:p>
        </p:txBody>
      </p:sp>
      <p:sp>
        <p:nvSpPr>
          <p:cNvPr id="6" name="Slide Number Placeholder 5"/>
          <p:cNvSpPr>
            <a:spLocks noGrp="1"/>
          </p:cNvSpPr>
          <p:nvPr>
            <p:ph type="sldNum" sz="quarter" idx="12"/>
          </p:nvPr>
        </p:nvSpPr>
        <p:spPr/>
        <p:txBody>
          <a:bodyPr/>
          <a:lstStyle/>
          <a:p>
            <a:fld id="{3ABC6503-EEE6-4635-A9E9-40F35D9069D7}"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br>
              <a:rPr lang="en-US" b="1" dirty="0"/>
            </a:br>
            <a:r>
              <a:rPr lang="en-US" b="1" dirty="0"/>
              <a:t>Basics of </a:t>
            </a:r>
            <a:r>
              <a:rPr lang="en-US" b="1" dirty="0" err="1"/>
              <a:t>Discriminant</a:t>
            </a:r>
            <a:r>
              <a:rPr lang="en-US" b="1" dirty="0"/>
              <a:t> Analysis </a:t>
            </a:r>
            <a:br>
              <a:rPr lang="en-US" dirty="0"/>
            </a:br>
            <a:endParaRPr lang="en-US" dirty="0"/>
          </a:p>
        </p:txBody>
      </p:sp>
      <p:sp>
        <p:nvSpPr>
          <p:cNvPr id="3" name="TextBox 2"/>
          <p:cNvSpPr txBox="1"/>
          <p:nvPr/>
        </p:nvSpPr>
        <p:spPr>
          <a:xfrm>
            <a:off x="381000" y="2209800"/>
            <a:ext cx="8153400" cy="3139321"/>
          </a:xfrm>
          <a:prstGeom prst="rect">
            <a:avLst/>
          </a:prstGeom>
          <a:noFill/>
        </p:spPr>
        <p:txBody>
          <a:bodyPr wrap="square" rtlCol="0">
            <a:spAutoFit/>
          </a:bodyPr>
          <a:lstStyle/>
          <a:p>
            <a:r>
              <a:rPr lang="en-US" dirty="0">
                <a:latin typeface="Arial" pitchFamily="34" charset="0"/>
                <a:cs typeface="Arial" pitchFamily="34" charset="0"/>
              </a:rPr>
              <a:t> </a:t>
            </a:r>
          </a:p>
          <a:p>
            <a:pPr marL="398463" lvl="0" indent="-398463">
              <a:buFont typeface="Wingdings" pitchFamily="2" charset="2"/>
              <a:buChar char="v"/>
            </a:pPr>
            <a:r>
              <a:rPr lang="en-US" dirty="0">
                <a:latin typeface="Arial" pitchFamily="34" charset="0"/>
                <a:cs typeface="Arial" pitchFamily="34" charset="0"/>
              </a:rPr>
              <a:t>Known as Confusion matrix, assignment matrix or prediction matrix </a:t>
            </a:r>
          </a:p>
          <a:p>
            <a:pPr marL="398463" indent="-398463"/>
            <a:endParaRPr lang="en-US" dirty="0">
              <a:latin typeface="Arial" pitchFamily="34" charset="0"/>
              <a:cs typeface="Arial" pitchFamily="34" charset="0"/>
            </a:endParaRPr>
          </a:p>
          <a:p>
            <a:pPr marL="398463" lvl="0" indent="-398463">
              <a:buFont typeface="Wingdings" pitchFamily="2" charset="2"/>
              <a:buChar char="v"/>
            </a:pPr>
            <a:r>
              <a:rPr lang="en-US" dirty="0">
                <a:latin typeface="Arial" pitchFamily="34" charset="0"/>
                <a:cs typeface="Arial" pitchFamily="34" charset="0"/>
              </a:rPr>
              <a:t> Used to assess the efficiency of </a:t>
            </a:r>
            <a:r>
              <a:rPr lang="en-US" dirty="0" err="1">
                <a:latin typeface="Arial" pitchFamily="34" charset="0"/>
                <a:cs typeface="Arial" pitchFamily="34" charset="0"/>
              </a:rPr>
              <a:t>discriminant</a:t>
            </a:r>
            <a:r>
              <a:rPr lang="en-US" dirty="0">
                <a:latin typeface="Arial" pitchFamily="34" charset="0"/>
                <a:cs typeface="Arial" pitchFamily="34" charset="0"/>
              </a:rPr>
              <a:t> analysis. </a:t>
            </a:r>
          </a:p>
          <a:p>
            <a:pPr marL="398463" indent="-398463"/>
            <a:endParaRPr lang="en-US" dirty="0">
              <a:latin typeface="Arial" pitchFamily="34" charset="0"/>
              <a:cs typeface="Arial" pitchFamily="34" charset="0"/>
            </a:endParaRPr>
          </a:p>
          <a:p>
            <a:pPr marL="398463" lvl="0" indent="-398463">
              <a:buFont typeface="Wingdings" pitchFamily="2" charset="2"/>
              <a:buChar char="v"/>
            </a:pPr>
            <a:r>
              <a:rPr lang="en-US" dirty="0">
                <a:latin typeface="Arial" pitchFamily="34" charset="0"/>
                <a:cs typeface="Arial" pitchFamily="34" charset="0"/>
              </a:rPr>
              <a:t> Shows the percentage of the existing data points are correctly classified by the model developed in </a:t>
            </a:r>
            <a:r>
              <a:rPr lang="en-US" dirty="0" err="1">
                <a:latin typeface="Arial" pitchFamily="34" charset="0"/>
                <a:cs typeface="Arial" pitchFamily="34" charset="0"/>
              </a:rPr>
              <a:t>discriminant</a:t>
            </a:r>
            <a:r>
              <a:rPr lang="en-US" dirty="0">
                <a:latin typeface="Arial" pitchFamily="34" charset="0"/>
                <a:cs typeface="Arial" pitchFamily="34" charset="0"/>
              </a:rPr>
              <a:t> analysis. </a:t>
            </a:r>
          </a:p>
          <a:p>
            <a:pPr marL="398463" indent="-398463"/>
            <a:endParaRPr lang="en-US" dirty="0">
              <a:latin typeface="Arial" pitchFamily="34" charset="0"/>
              <a:cs typeface="Arial" pitchFamily="34" charset="0"/>
            </a:endParaRPr>
          </a:p>
          <a:p>
            <a:pPr marL="398463" lvl="0" indent="-398463">
              <a:buFont typeface="Wingdings" pitchFamily="2" charset="2"/>
              <a:buChar char="v"/>
            </a:pPr>
            <a:r>
              <a:rPr lang="en-US" dirty="0">
                <a:latin typeface="Arial" pitchFamily="34" charset="0"/>
                <a:cs typeface="Arial" pitchFamily="34" charset="0"/>
              </a:rPr>
              <a:t> Similar to the R</a:t>
            </a:r>
            <a:r>
              <a:rPr lang="en-US" baseline="30000" dirty="0">
                <a:latin typeface="Arial" pitchFamily="34" charset="0"/>
                <a:cs typeface="Arial" pitchFamily="34" charset="0"/>
              </a:rPr>
              <a:t>2</a:t>
            </a:r>
            <a:r>
              <a:rPr lang="en-US" dirty="0">
                <a:latin typeface="Arial" pitchFamily="34" charset="0"/>
                <a:cs typeface="Arial" pitchFamily="34" charset="0"/>
              </a:rPr>
              <a:t> (percentage of variation in dependent variable explained by the model). </a:t>
            </a:r>
          </a:p>
          <a:p>
            <a:endParaRPr lang="en-US" dirty="0"/>
          </a:p>
        </p:txBody>
      </p:sp>
      <p:sp>
        <p:nvSpPr>
          <p:cNvPr id="4" name="Rectangle 3"/>
          <p:cNvSpPr/>
          <p:nvPr/>
        </p:nvSpPr>
        <p:spPr>
          <a:xfrm>
            <a:off x="533400" y="1676400"/>
            <a:ext cx="28194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Classification matrix</a:t>
            </a:r>
            <a:endParaRPr lang="en-US" sz="2400" dirty="0"/>
          </a:p>
        </p:txBody>
      </p:sp>
      <p:sp>
        <p:nvSpPr>
          <p:cNvPr id="5" name="Slide Number Placeholder 4"/>
          <p:cNvSpPr>
            <a:spLocks noGrp="1"/>
          </p:cNvSpPr>
          <p:nvPr>
            <p:ph type="sldNum" sz="quarter" idx="12"/>
          </p:nvPr>
        </p:nvSpPr>
        <p:spPr/>
        <p:txBody>
          <a:bodyPr/>
          <a:lstStyle/>
          <a:p>
            <a:fld id="{3ABC6503-EEE6-4635-A9E9-40F35D9069D7}"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br>
              <a:rPr lang="en-US" b="1" dirty="0"/>
            </a:br>
            <a:r>
              <a:rPr lang="en-US" b="1" dirty="0"/>
              <a:t>Basics of </a:t>
            </a:r>
            <a:r>
              <a:rPr lang="en-US" b="1" dirty="0" err="1"/>
              <a:t>Discriminant</a:t>
            </a:r>
            <a:r>
              <a:rPr lang="en-US" b="1" dirty="0"/>
              <a:t> Analysis </a:t>
            </a:r>
            <a:br>
              <a:rPr lang="en-US" dirty="0"/>
            </a:br>
            <a:endParaRPr lang="en-US" dirty="0"/>
          </a:p>
        </p:txBody>
      </p:sp>
      <p:sp>
        <p:nvSpPr>
          <p:cNvPr id="4" name="Rounded Rectangle 3"/>
          <p:cNvSpPr/>
          <p:nvPr/>
        </p:nvSpPr>
        <p:spPr>
          <a:xfrm>
            <a:off x="457200" y="1143000"/>
            <a:ext cx="55626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Stepwise method of </a:t>
            </a:r>
            <a:r>
              <a:rPr lang="en-US" sz="2400" b="1" dirty="0" err="1"/>
              <a:t>discriminant</a:t>
            </a:r>
            <a:r>
              <a:rPr lang="en-US" sz="2400" b="1" dirty="0"/>
              <a:t> analysis</a:t>
            </a:r>
            <a:endParaRPr lang="en-US" sz="2400" dirty="0"/>
          </a:p>
        </p:txBody>
      </p:sp>
      <p:sp>
        <p:nvSpPr>
          <p:cNvPr id="5" name="Rectangle 4"/>
          <p:cNvSpPr/>
          <p:nvPr/>
        </p:nvSpPr>
        <p:spPr>
          <a:xfrm>
            <a:off x="3048000" y="2118852"/>
            <a:ext cx="2438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Purpose of Study</a:t>
            </a:r>
            <a:endParaRPr lang="en-US" sz="2400" dirty="0"/>
          </a:p>
        </p:txBody>
      </p:sp>
      <p:cxnSp>
        <p:nvCxnSpPr>
          <p:cNvPr id="7" name="Straight Connector 6"/>
          <p:cNvCxnSpPr/>
          <p:nvPr/>
        </p:nvCxnSpPr>
        <p:spPr>
          <a:xfrm>
            <a:off x="2286000" y="3048000"/>
            <a:ext cx="411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2095500" y="32377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6211094" y="3236912"/>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4077494" y="28567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1570704" y="3458496"/>
            <a:ext cx="1477296"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Confirmatory</a:t>
            </a:r>
            <a:endParaRPr lang="en-US" dirty="0"/>
          </a:p>
        </p:txBody>
      </p:sp>
      <p:sp>
        <p:nvSpPr>
          <p:cNvPr id="17" name="Rectangle 16"/>
          <p:cNvSpPr/>
          <p:nvPr/>
        </p:nvSpPr>
        <p:spPr>
          <a:xfrm>
            <a:off x="5759244" y="3451128"/>
            <a:ext cx="1327356" cy="2679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Exploratory</a:t>
            </a:r>
            <a:endParaRPr lang="en-US" dirty="0"/>
          </a:p>
        </p:txBody>
      </p:sp>
      <p:sp>
        <p:nvSpPr>
          <p:cNvPr id="18" name="Rectangle 17"/>
          <p:cNvSpPr/>
          <p:nvPr/>
        </p:nvSpPr>
        <p:spPr>
          <a:xfrm>
            <a:off x="914400" y="4114800"/>
            <a:ext cx="2743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400" dirty="0"/>
          </a:p>
          <a:p>
            <a:pPr algn="just"/>
            <a:r>
              <a:rPr lang="en-US" sz="1400" dirty="0"/>
              <a:t>Develop DF by entering all </a:t>
            </a:r>
          </a:p>
          <a:p>
            <a:pPr algn="just"/>
            <a:r>
              <a:rPr lang="en-US" sz="1400" dirty="0"/>
              <a:t>independent variables together</a:t>
            </a:r>
            <a:r>
              <a:rPr lang="en-US" dirty="0"/>
              <a:t>	 </a:t>
            </a:r>
          </a:p>
        </p:txBody>
      </p:sp>
      <p:sp>
        <p:nvSpPr>
          <p:cNvPr id="19" name="Rectangle 18"/>
          <p:cNvSpPr/>
          <p:nvPr/>
        </p:nvSpPr>
        <p:spPr>
          <a:xfrm>
            <a:off x="5029200" y="4114800"/>
            <a:ext cx="2743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400" dirty="0"/>
          </a:p>
          <a:p>
            <a:pPr algn="just"/>
            <a:r>
              <a:rPr lang="en-US" sz="1400" dirty="0"/>
              <a:t>Develop DF by entering all </a:t>
            </a:r>
          </a:p>
          <a:p>
            <a:pPr algn="just"/>
            <a:r>
              <a:rPr lang="en-US" sz="1400" dirty="0"/>
              <a:t>independent variables stepwise</a:t>
            </a:r>
            <a:r>
              <a:rPr lang="en-US" dirty="0"/>
              <a:t>	 </a:t>
            </a:r>
          </a:p>
        </p:txBody>
      </p:sp>
      <p:sp>
        <p:nvSpPr>
          <p:cNvPr id="21" name="Oval 20"/>
          <p:cNvSpPr/>
          <p:nvPr/>
        </p:nvSpPr>
        <p:spPr>
          <a:xfrm>
            <a:off x="1295400" y="5029200"/>
            <a:ext cx="19812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t>SPSS command</a:t>
            </a:r>
            <a:endParaRPr lang="en-US" sz="1400" dirty="0"/>
          </a:p>
          <a:p>
            <a:pPr algn="ctr"/>
            <a:r>
              <a:rPr lang="en-US" sz="2400" b="1" dirty="0"/>
              <a:t>Enter</a:t>
            </a:r>
          </a:p>
        </p:txBody>
      </p:sp>
      <p:sp>
        <p:nvSpPr>
          <p:cNvPr id="28" name="Oval 27"/>
          <p:cNvSpPr/>
          <p:nvPr/>
        </p:nvSpPr>
        <p:spPr>
          <a:xfrm>
            <a:off x="5410200" y="5029200"/>
            <a:ext cx="19812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t>SPSS command</a:t>
            </a:r>
            <a:endParaRPr lang="en-US" sz="1400" dirty="0"/>
          </a:p>
          <a:p>
            <a:pPr algn="ctr"/>
            <a:r>
              <a:rPr lang="en-US" sz="2400" b="1" dirty="0"/>
              <a:t>Stepwise</a:t>
            </a:r>
          </a:p>
        </p:txBody>
      </p:sp>
      <p:cxnSp>
        <p:nvCxnSpPr>
          <p:cNvPr id="31" name="Straight Arrow Connector 30"/>
          <p:cNvCxnSpPr/>
          <p:nvPr/>
        </p:nvCxnSpPr>
        <p:spPr>
          <a:xfrm rot="5400000">
            <a:off x="2096294" y="39235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5400000">
            <a:off x="2096294" y="48379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6211094" y="48379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6211094" y="39235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Slide Number Placeholder 19"/>
          <p:cNvSpPr>
            <a:spLocks noGrp="1"/>
          </p:cNvSpPr>
          <p:nvPr>
            <p:ph type="sldNum" sz="quarter" idx="12"/>
          </p:nvPr>
        </p:nvSpPr>
        <p:spPr/>
        <p:txBody>
          <a:bodyPr/>
          <a:lstStyle/>
          <a:p>
            <a:fld id="{3ABC6503-EEE6-4635-A9E9-40F35D9069D7}"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b="1" dirty="0"/>
            </a:br>
            <a:r>
              <a:rPr lang="en-US" b="1" dirty="0"/>
              <a:t>Basics of </a:t>
            </a:r>
            <a:r>
              <a:rPr lang="en-US" b="1" dirty="0" err="1"/>
              <a:t>Discriminant</a:t>
            </a:r>
            <a:r>
              <a:rPr lang="en-US" b="1" dirty="0"/>
              <a:t> Analysis </a:t>
            </a:r>
            <a:br>
              <a:rPr lang="en-US" dirty="0"/>
            </a:br>
            <a:endParaRPr lang="en-US" dirty="0"/>
          </a:p>
        </p:txBody>
      </p:sp>
      <p:sp>
        <p:nvSpPr>
          <p:cNvPr id="4" name="TextBox 3"/>
          <p:cNvSpPr txBox="1"/>
          <p:nvPr/>
        </p:nvSpPr>
        <p:spPr>
          <a:xfrm>
            <a:off x="914400" y="2367677"/>
            <a:ext cx="7010400" cy="2862322"/>
          </a:xfrm>
          <a:prstGeom prst="rect">
            <a:avLst/>
          </a:prstGeom>
          <a:noFill/>
        </p:spPr>
        <p:txBody>
          <a:bodyPr wrap="square" rtlCol="0">
            <a:spAutoFit/>
          </a:bodyPr>
          <a:lstStyle/>
          <a:p>
            <a:r>
              <a:rPr lang="en-US" b="1" dirty="0"/>
              <a:t> </a:t>
            </a:r>
            <a:endParaRPr lang="en-US" dirty="0"/>
          </a:p>
          <a:p>
            <a:pPr marL="515938" lvl="0" indent="-515938">
              <a:buFont typeface="Wingdings" pitchFamily="2" charset="2"/>
              <a:buChar char="v"/>
            </a:pPr>
            <a:r>
              <a:rPr lang="en-US" dirty="0"/>
              <a:t>Capacity of variable to discriminate the cases into any of the two groups in the model. </a:t>
            </a:r>
          </a:p>
          <a:p>
            <a:pPr marL="515938" lvl="0" indent="-515938">
              <a:buFont typeface="Wingdings" pitchFamily="2" charset="2"/>
              <a:buChar char="v"/>
            </a:pPr>
            <a:r>
              <a:rPr lang="en-US" dirty="0"/>
              <a:t>Determined by the coefficient of the discriminating variable in the </a:t>
            </a:r>
            <a:r>
              <a:rPr lang="en-US" dirty="0" err="1"/>
              <a:t>discriminant</a:t>
            </a:r>
            <a:r>
              <a:rPr lang="en-US" dirty="0"/>
              <a:t> function. </a:t>
            </a:r>
          </a:p>
          <a:p>
            <a:pPr marL="515938" lvl="0" indent="-515938">
              <a:buFont typeface="Wingdings" pitchFamily="2" charset="2"/>
              <a:buChar char="v"/>
            </a:pPr>
            <a:r>
              <a:rPr lang="en-US" dirty="0"/>
              <a:t>In SPSS output known as standardized canonical </a:t>
            </a:r>
            <a:r>
              <a:rPr lang="en-US" dirty="0" err="1"/>
              <a:t>discriminant</a:t>
            </a:r>
            <a:r>
              <a:rPr lang="en-US" dirty="0"/>
              <a:t> function coefficients.  </a:t>
            </a:r>
          </a:p>
          <a:p>
            <a:pPr marL="515938" lvl="0" indent="-515938">
              <a:buFont typeface="Wingdings" pitchFamily="2" charset="2"/>
              <a:buChar char="v"/>
            </a:pPr>
            <a:r>
              <a:rPr lang="en-US" dirty="0"/>
              <a:t>Higher the value of the coefficient better is the discriminating power. </a:t>
            </a:r>
          </a:p>
          <a:p>
            <a:endParaRPr lang="en-US" dirty="0"/>
          </a:p>
        </p:txBody>
      </p:sp>
      <p:sp>
        <p:nvSpPr>
          <p:cNvPr id="5" name="Rectangle 4"/>
          <p:cNvSpPr/>
          <p:nvPr/>
        </p:nvSpPr>
        <p:spPr>
          <a:xfrm>
            <a:off x="609600" y="1910477"/>
            <a:ext cx="4648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  Power of discriminating variables </a:t>
            </a:r>
            <a:endParaRPr lang="en-US" sz="2400" dirty="0"/>
          </a:p>
        </p:txBody>
      </p:sp>
      <p:sp>
        <p:nvSpPr>
          <p:cNvPr id="6" name="Slide Number Placeholder 5"/>
          <p:cNvSpPr>
            <a:spLocks noGrp="1"/>
          </p:cNvSpPr>
          <p:nvPr>
            <p:ph type="sldNum" sz="quarter" idx="12"/>
          </p:nvPr>
        </p:nvSpPr>
        <p:spPr/>
        <p:txBody>
          <a:bodyPr/>
          <a:lstStyle/>
          <a:p>
            <a:fld id="{3ABC6503-EEE6-4635-A9E9-40F35D9069D7}"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14400" y="2589074"/>
            <a:ext cx="7315200" cy="2031325"/>
          </a:xfrm>
          <a:prstGeom prst="rect">
            <a:avLst/>
          </a:prstGeom>
          <a:noFill/>
        </p:spPr>
        <p:txBody>
          <a:bodyPr wrap="square" rtlCol="0">
            <a:spAutoFit/>
          </a:bodyPr>
          <a:lstStyle/>
          <a:p>
            <a:r>
              <a:rPr lang="en-US" b="1" dirty="0"/>
              <a:t> </a:t>
            </a:r>
            <a:endParaRPr lang="en-US" dirty="0"/>
          </a:p>
          <a:p>
            <a:pPr marL="457200" indent="-457200">
              <a:buFont typeface="Wingdings" pitchFamily="2" charset="2"/>
              <a:buChar char="v"/>
            </a:pPr>
            <a:r>
              <a:rPr lang="en-US" dirty="0"/>
              <a:t>Measures the efficiency of </a:t>
            </a:r>
            <a:r>
              <a:rPr lang="en-US" dirty="0" err="1"/>
              <a:t>discriminant</a:t>
            </a:r>
            <a:r>
              <a:rPr lang="en-US" dirty="0"/>
              <a:t> function in the model. </a:t>
            </a:r>
          </a:p>
          <a:p>
            <a:pPr marL="457200" indent="-457200">
              <a:buFont typeface="Wingdings" pitchFamily="2" charset="2"/>
              <a:buChar char="v"/>
            </a:pPr>
            <a:r>
              <a:rPr lang="en-US" dirty="0"/>
              <a:t>Ranges from 0 to 1</a:t>
            </a:r>
          </a:p>
          <a:p>
            <a:pPr marL="457200" indent="-457200">
              <a:buFont typeface="Wingdings" pitchFamily="2" charset="2"/>
              <a:buChar char="v"/>
            </a:pPr>
            <a:r>
              <a:rPr lang="en-US" dirty="0"/>
              <a:t>Low value of it (closer to 0) indicates better discriminating power of the model.  </a:t>
            </a:r>
          </a:p>
          <a:p>
            <a:pPr marL="457200" indent="-457200">
              <a:buFont typeface="Wingdings" pitchFamily="2" charset="2"/>
              <a:buChar char="v"/>
            </a:pPr>
            <a:r>
              <a:rPr lang="en-US" dirty="0"/>
              <a:t>W=(within group variability/Total Variability)</a:t>
            </a:r>
          </a:p>
          <a:p>
            <a:endParaRPr lang="en-US" dirty="0"/>
          </a:p>
        </p:txBody>
      </p:sp>
      <p:sp>
        <p:nvSpPr>
          <p:cNvPr id="7" name="Rectangle 6"/>
          <p:cNvSpPr/>
          <p:nvPr/>
        </p:nvSpPr>
        <p:spPr>
          <a:xfrm>
            <a:off x="609600" y="2062877"/>
            <a:ext cx="4648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err="1"/>
              <a:t>Wilk’s</a:t>
            </a:r>
            <a:r>
              <a:rPr lang="en-US" sz="2400" b="1" dirty="0"/>
              <a:t> Lambda</a:t>
            </a:r>
            <a:endParaRPr lang="en-US" sz="2400" dirty="0"/>
          </a:p>
        </p:txBody>
      </p:sp>
      <p:sp>
        <p:nvSpPr>
          <p:cNvPr id="8" name="Title 1"/>
          <p:cNvSpPr>
            <a:spLocks noGrp="1"/>
          </p:cNvSpPr>
          <p:nvPr>
            <p:ph type="title"/>
          </p:nvPr>
        </p:nvSpPr>
        <p:spPr>
          <a:xfrm>
            <a:off x="457200" y="0"/>
            <a:ext cx="8229600" cy="11430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b="1" dirty="0"/>
            </a:br>
            <a:r>
              <a:rPr lang="en-US" b="1" dirty="0"/>
              <a:t>Basics of </a:t>
            </a:r>
            <a:r>
              <a:rPr lang="en-US" b="1" dirty="0" err="1"/>
              <a:t>Discriminant</a:t>
            </a:r>
            <a:r>
              <a:rPr lang="en-US" b="1" dirty="0"/>
              <a:t> Analysis </a:t>
            </a:r>
            <a:br>
              <a:rPr lang="en-US" dirty="0"/>
            </a:br>
            <a:endParaRPr lang="en-US" dirty="0"/>
          </a:p>
        </p:txBody>
      </p:sp>
      <p:sp>
        <p:nvSpPr>
          <p:cNvPr id="5" name="Slide Number Placeholder 4"/>
          <p:cNvSpPr>
            <a:spLocks noGrp="1"/>
          </p:cNvSpPr>
          <p:nvPr>
            <p:ph type="sldNum" sz="quarter" idx="12"/>
          </p:nvPr>
        </p:nvSpPr>
        <p:spPr/>
        <p:txBody>
          <a:bodyPr/>
          <a:lstStyle/>
          <a:p>
            <a:fld id="{3ABC6503-EEE6-4635-A9E9-40F35D9069D7}"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179388" y="304800"/>
            <a:ext cx="8785225" cy="1143000"/>
          </a:xfrm>
        </p:spPr>
        <p:txBody>
          <a:bodyPr/>
          <a:lstStyle/>
          <a:p>
            <a:pPr eaLnBrk="1" hangingPunct="1"/>
            <a:r>
              <a:rPr lang="en-GB" sz="3600" b="1" dirty="0">
                <a:solidFill>
                  <a:srgbClr val="002060"/>
                </a:solidFill>
              </a:rPr>
              <a:t>Assumptions in </a:t>
            </a:r>
            <a:r>
              <a:rPr lang="en-GB" sz="3600" b="1" dirty="0" err="1">
                <a:solidFill>
                  <a:srgbClr val="002060"/>
                </a:solidFill>
              </a:rPr>
              <a:t>discriminant</a:t>
            </a:r>
            <a:r>
              <a:rPr lang="en-GB" sz="3600" b="1" dirty="0">
                <a:solidFill>
                  <a:srgbClr val="002060"/>
                </a:solidFill>
              </a:rPr>
              <a:t> analysis</a:t>
            </a:r>
          </a:p>
        </p:txBody>
      </p:sp>
      <p:sp>
        <p:nvSpPr>
          <p:cNvPr id="6" name="Rectangle 3"/>
          <p:cNvSpPr txBox="1">
            <a:spLocks noChangeArrowheads="1"/>
          </p:cNvSpPr>
          <p:nvPr/>
        </p:nvSpPr>
        <p:spPr>
          <a:xfrm>
            <a:off x="914400" y="1852613"/>
            <a:ext cx="7239000" cy="1652587"/>
          </a:xfrm>
          <a:prstGeom prst="rect">
            <a:avLst/>
          </a:prstGeom>
        </p:spPr>
        <p:txBody>
          <a:bodyPr vert="horz" lIns="91440" tIns="45720" rIns="91440" bIns="45720" rtlCol="0">
            <a:noAutofit/>
          </a:bodyPr>
          <a:lstStyle/>
          <a:p>
            <a:pPr marL="914400" marR="0" lvl="1" indent="-457200" algn="l" defTabSz="914400" rtl="0" eaLnBrk="1" fontAlgn="auto" latinLnBrk="0" hangingPunct="1">
              <a:lnSpc>
                <a:spcPct val="90000"/>
              </a:lnSpc>
              <a:spcBef>
                <a:spcPct val="20000"/>
              </a:spcBef>
              <a:spcAft>
                <a:spcPts val="0"/>
              </a:spcAft>
              <a:buClrTx/>
              <a:buSzTx/>
              <a:buAutoNum type="alphaLcPeriod"/>
              <a:tabLst/>
              <a:defRPr/>
            </a:pPr>
            <a:r>
              <a:rPr lang="en-US" sz="1600" dirty="0"/>
              <a:t>Combination of predictor variables follows a multivariate normal distribution in each group</a:t>
            </a:r>
          </a:p>
          <a:p>
            <a:pPr marL="914400" marR="0" lvl="1" indent="-457200" algn="l" defTabSz="914400" rtl="0" eaLnBrk="1" fontAlgn="auto" latinLnBrk="0" hangingPunct="1">
              <a:lnSpc>
                <a:spcPct val="90000"/>
              </a:lnSpc>
              <a:spcBef>
                <a:spcPct val="20000"/>
              </a:spcBef>
              <a:spcAft>
                <a:spcPts val="0"/>
              </a:spcAft>
              <a:buClrTx/>
              <a:buSzTx/>
              <a:buAutoNum type="alphaLcPeriod"/>
              <a:tabLst/>
              <a:defRPr/>
            </a:pPr>
            <a:r>
              <a:rPr lang="en-GB" sz="1600" dirty="0">
                <a:latin typeface="Times New Roman" pitchFamily="18" charset="0"/>
                <a:cs typeface="Times New Roman" pitchFamily="18" charset="0"/>
              </a:rPr>
              <a:t>T</a:t>
            </a:r>
            <a:r>
              <a:rPr kumimoji="0" lang="en-GB" sz="1600" b="0" i="0" u="none" strike="noStrike" kern="1200" cap="none" spc="0" normalizeH="0" baseline="0" noProof="0" dirty="0">
                <a:ln>
                  <a:noFill/>
                </a:ln>
                <a:solidFill>
                  <a:schemeClr val="tx1"/>
                </a:solidFill>
                <a:effectLst/>
                <a:uLnTx/>
                <a:uFillTx/>
                <a:latin typeface="Times New Roman" pitchFamily="18" charset="0"/>
                <a:cs typeface="Times New Roman" pitchFamily="18" charset="0"/>
              </a:rPr>
              <a:t>he variance covariance matrices for the predictors within each of the groups are equal. </a:t>
            </a:r>
          </a:p>
          <a:p>
            <a:pPr marL="914400" marR="0" lvl="1" indent="-457200" algn="l" defTabSz="914400" rtl="0" eaLnBrk="1" fontAlgn="auto" latinLnBrk="0" hangingPunct="1">
              <a:lnSpc>
                <a:spcPct val="90000"/>
              </a:lnSpc>
              <a:spcBef>
                <a:spcPct val="20000"/>
              </a:spcBef>
              <a:spcAft>
                <a:spcPts val="0"/>
              </a:spcAft>
              <a:buClrTx/>
              <a:buSzTx/>
              <a:buAutoNum type="alphaLcPeriod"/>
              <a:tabLst/>
              <a:defRPr/>
            </a:pPr>
            <a:r>
              <a:rPr lang="en-GB" sz="1600" dirty="0">
                <a:latin typeface="Times New Roman" pitchFamily="18" charset="0"/>
                <a:cs typeface="Times New Roman" pitchFamily="18" charset="0"/>
              </a:rPr>
              <a:t>Independence of observations.</a:t>
            </a:r>
          </a:p>
          <a:p>
            <a:pPr marL="914400" marR="0" lvl="1" indent="-457200" algn="l" defTabSz="914400" rtl="0" eaLnBrk="1" fontAlgn="auto" latinLnBrk="0" hangingPunct="1">
              <a:lnSpc>
                <a:spcPct val="90000"/>
              </a:lnSpc>
              <a:spcBef>
                <a:spcPct val="20000"/>
              </a:spcBef>
              <a:spcAft>
                <a:spcPts val="0"/>
              </a:spcAft>
              <a:buClrTx/>
              <a:buSzTx/>
              <a:buAutoNum type="alphaLcPeriod"/>
              <a:tabLst/>
              <a:defRPr/>
            </a:pPr>
            <a:r>
              <a:rPr kumimoji="0" lang="en-GB" sz="1600" b="0" i="0" u="none" strike="noStrike" kern="1200" cap="none" spc="0" normalizeH="0" baseline="0" noProof="0" dirty="0">
                <a:ln>
                  <a:noFill/>
                </a:ln>
                <a:solidFill>
                  <a:schemeClr val="tx1"/>
                </a:solidFill>
                <a:effectLst/>
                <a:uLnTx/>
                <a:uFillTx/>
                <a:latin typeface="Times New Roman" pitchFamily="18" charset="0"/>
                <a:cs typeface="Times New Roman" pitchFamily="18" charset="0"/>
              </a:rPr>
              <a:t>Adequate sample size</a:t>
            </a:r>
          </a:p>
        </p:txBody>
      </p:sp>
      <p:sp>
        <p:nvSpPr>
          <p:cNvPr id="7" name="TextBox 6"/>
          <p:cNvSpPr txBox="1"/>
          <p:nvPr/>
        </p:nvSpPr>
        <p:spPr>
          <a:xfrm>
            <a:off x="838200" y="1524000"/>
            <a:ext cx="1676400" cy="400110"/>
          </a:xfrm>
          <a:prstGeom prst="rect">
            <a:avLst/>
          </a:prstGeom>
          <a:noFill/>
        </p:spPr>
        <p:txBody>
          <a:bodyPr wrap="square" rtlCol="0">
            <a:spAutoFit/>
          </a:bodyPr>
          <a:lstStyle/>
          <a:p>
            <a:r>
              <a:rPr lang="en-US" sz="2000" b="1" dirty="0">
                <a:solidFill>
                  <a:srgbClr val="002060"/>
                </a:solidFill>
                <a:latin typeface="Times New Roman" pitchFamily="18" charset="0"/>
                <a:cs typeface="Times New Roman" pitchFamily="18" charset="0"/>
              </a:rPr>
              <a:t>Assumptions</a:t>
            </a:r>
          </a:p>
        </p:txBody>
      </p:sp>
      <p:sp>
        <p:nvSpPr>
          <p:cNvPr id="8" name="TextBox 7"/>
          <p:cNvSpPr txBox="1"/>
          <p:nvPr/>
        </p:nvSpPr>
        <p:spPr>
          <a:xfrm>
            <a:off x="914400" y="3888660"/>
            <a:ext cx="4876800" cy="400110"/>
          </a:xfrm>
          <a:prstGeom prst="rect">
            <a:avLst/>
          </a:prstGeom>
          <a:noFill/>
        </p:spPr>
        <p:txBody>
          <a:bodyPr wrap="square" rtlCol="0">
            <a:spAutoFit/>
          </a:bodyPr>
          <a:lstStyle/>
          <a:p>
            <a:r>
              <a:rPr lang="en-US" sz="2000" b="1" dirty="0">
                <a:solidFill>
                  <a:srgbClr val="002060"/>
                </a:solidFill>
                <a:latin typeface="Times New Roman" pitchFamily="18" charset="0"/>
                <a:cs typeface="Times New Roman" pitchFamily="18" charset="0"/>
              </a:rPr>
              <a:t>What if the assumptions are not satisfied</a:t>
            </a:r>
          </a:p>
        </p:txBody>
      </p:sp>
      <p:sp>
        <p:nvSpPr>
          <p:cNvPr id="9" name="TextBox 8"/>
          <p:cNvSpPr txBox="1"/>
          <p:nvPr/>
        </p:nvSpPr>
        <p:spPr>
          <a:xfrm>
            <a:off x="1371600" y="4343400"/>
            <a:ext cx="6400800" cy="615553"/>
          </a:xfrm>
          <a:prstGeom prst="rect">
            <a:avLst/>
          </a:prstGeom>
          <a:noFill/>
        </p:spPr>
        <p:txBody>
          <a:bodyPr wrap="square" rtlCol="0">
            <a:spAutoFit/>
          </a:bodyPr>
          <a:lstStyle/>
          <a:p>
            <a:pPr marL="280988" indent="-280988"/>
            <a:r>
              <a:rPr lang="en-US" dirty="0">
                <a:latin typeface="Times New Roman" pitchFamily="18" charset="0"/>
                <a:cs typeface="Times New Roman" pitchFamily="18" charset="0"/>
              </a:rPr>
              <a:t>a.  </a:t>
            </a:r>
            <a:r>
              <a:rPr lang="en-US" sz="1600" dirty="0">
                <a:latin typeface="Times New Roman" pitchFamily="18" charset="0"/>
                <a:cs typeface="Times New Roman" pitchFamily="18" charset="0"/>
              </a:rPr>
              <a:t>If normality assumption is not satisfied use other methods like logistic regression</a:t>
            </a:r>
          </a:p>
        </p:txBody>
      </p:sp>
      <p:sp>
        <p:nvSpPr>
          <p:cNvPr id="10" name="TextBox 9"/>
          <p:cNvSpPr txBox="1"/>
          <p:nvPr/>
        </p:nvSpPr>
        <p:spPr>
          <a:xfrm>
            <a:off x="1371600" y="4992469"/>
            <a:ext cx="6477000" cy="584775"/>
          </a:xfrm>
          <a:prstGeom prst="rect">
            <a:avLst/>
          </a:prstGeom>
          <a:noFill/>
        </p:spPr>
        <p:txBody>
          <a:bodyPr wrap="square" rtlCol="0">
            <a:spAutoFit/>
          </a:bodyPr>
          <a:lstStyle/>
          <a:p>
            <a:pPr marL="236538" indent="-236538"/>
            <a:r>
              <a:rPr lang="en-US" sz="1600" dirty="0">
                <a:latin typeface="Times New Roman" pitchFamily="18" charset="0"/>
                <a:cs typeface="Times New Roman" pitchFamily="18" charset="0"/>
              </a:rPr>
              <a:t>b.  If variance covariance matrices are not equal then use quadratic </a:t>
            </a:r>
            <a:r>
              <a:rPr lang="en-US" sz="1600" dirty="0" err="1">
                <a:latin typeface="Times New Roman" pitchFamily="18" charset="0"/>
                <a:cs typeface="Times New Roman" pitchFamily="18" charset="0"/>
              </a:rPr>
              <a:t>discriminant</a:t>
            </a:r>
            <a:r>
              <a:rPr lang="en-US" sz="1600" dirty="0">
                <a:latin typeface="Times New Roman" pitchFamily="18" charset="0"/>
                <a:cs typeface="Times New Roman" pitchFamily="18" charset="0"/>
              </a:rPr>
              <a:t> technique.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38200" y="1600200"/>
            <a:ext cx="7467600" cy="923330"/>
          </a:xfrm>
          <a:prstGeom prst="rect">
            <a:avLst/>
          </a:prstGeom>
          <a:noFill/>
        </p:spPr>
        <p:txBody>
          <a:bodyPr wrap="square" rtlCol="0">
            <a:spAutoFit/>
          </a:bodyPr>
          <a:lstStyle/>
          <a:p>
            <a:pPr marL="457200" lvl="0" indent="-457200">
              <a:buFont typeface="Wingdings" pitchFamily="2" charset="2"/>
              <a:buChar char="q"/>
            </a:pPr>
            <a:r>
              <a:rPr lang="en-US" dirty="0"/>
              <a:t>Dependent variable is a true dichotomy.  The continuous variable should never be dichotomized  for the purpose of applying </a:t>
            </a:r>
            <a:r>
              <a:rPr lang="en-US" dirty="0" err="1"/>
              <a:t>discriminant</a:t>
            </a:r>
            <a:r>
              <a:rPr lang="en-US" dirty="0"/>
              <a:t> analysis.</a:t>
            </a:r>
          </a:p>
          <a:p>
            <a:pPr>
              <a:buFont typeface="Wingdings" pitchFamily="2" charset="2"/>
              <a:buChar char="q"/>
            </a:pPr>
            <a:endParaRPr lang="en-US" dirty="0"/>
          </a:p>
        </p:txBody>
      </p:sp>
      <p:sp>
        <p:nvSpPr>
          <p:cNvPr id="6" name="TextBox 5"/>
          <p:cNvSpPr txBox="1"/>
          <p:nvPr/>
        </p:nvSpPr>
        <p:spPr>
          <a:xfrm>
            <a:off x="838200" y="2286000"/>
            <a:ext cx="7391400" cy="923330"/>
          </a:xfrm>
          <a:prstGeom prst="rect">
            <a:avLst/>
          </a:prstGeom>
          <a:noFill/>
        </p:spPr>
        <p:txBody>
          <a:bodyPr wrap="square" rtlCol="0">
            <a:spAutoFit/>
          </a:bodyPr>
          <a:lstStyle/>
          <a:p>
            <a:pPr marL="457200" lvl="0" indent="-457200">
              <a:buFont typeface="Wingdings" pitchFamily="2" charset="2"/>
              <a:buChar char="q"/>
            </a:pPr>
            <a:r>
              <a:rPr lang="en-US" dirty="0"/>
              <a:t>The groups must be mutually exclusive, with every subject or case belonging to only one group. </a:t>
            </a:r>
          </a:p>
          <a:p>
            <a:pPr>
              <a:buFont typeface="Wingdings" pitchFamily="2" charset="2"/>
              <a:buChar char="q"/>
            </a:pPr>
            <a:endParaRPr lang="en-US" dirty="0"/>
          </a:p>
        </p:txBody>
      </p:sp>
      <p:sp>
        <p:nvSpPr>
          <p:cNvPr id="7" name="TextBox 6"/>
          <p:cNvSpPr txBox="1"/>
          <p:nvPr/>
        </p:nvSpPr>
        <p:spPr>
          <a:xfrm>
            <a:off x="838200" y="2895600"/>
            <a:ext cx="7391400" cy="923330"/>
          </a:xfrm>
          <a:prstGeom prst="rect">
            <a:avLst/>
          </a:prstGeom>
          <a:noFill/>
        </p:spPr>
        <p:txBody>
          <a:bodyPr wrap="square" rtlCol="0">
            <a:spAutoFit/>
          </a:bodyPr>
          <a:lstStyle/>
          <a:p>
            <a:pPr marL="457200" lvl="0" indent="-457200">
              <a:buFont typeface="Wingdings" pitchFamily="2" charset="2"/>
              <a:buChar char="q"/>
            </a:pPr>
            <a:r>
              <a:rPr lang="en-US" dirty="0"/>
              <a:t>All cases must be independent. One should not use correlated data like before-after  and matched pairs data etc. </a:t>
            </a:r>
          </a:p>
          <a:p>
            <a:pPr>
              <a:buFont typeface="Wingdings" pitchFamily="2" charset="2"/>
              <a:buChar char="q"/>
            </a:pPr>
            <a:endParaRPr lang="en-US" dirty="0"/>
          </a:p>
        </p:txBody>
      </p:sp>
      <p:sp>
        <p:nvSpPr>
          <p:cNvPr id="8" name="TextBox 7"/>
          <p:cNvSpPr txBox="1"/>
          <p:nvPr/>
        </p:nvSpPr>
        <p:spPr>
          <a:xfrm>
            <a:off x="838200" y="3581400"/>
            <a:ext cx="7467600" cy="923330"/>
          </a:xfrm>
          <a:prstGeom prst="rect">
            <a:avLst/>
          </a:prstGeom>
          <a:noFill/>
        </p:spPr>
        <p:txBody>
          <a:bodyPr wrap="square" rtlCol="0">
            <a:spAutoFit/>
          </a:bodyPr>
          <a:lstStyle/>
          <a:p>
            <a:pPr marL="457200" lvl="0" indent="-457200">
              <a:buFont typeface="Wingdings" pitchFamily="2" charset="2"/>
              <a:buChar char="q"/>
            </a:pPr>
            <a:r>
              <a:rPr lang="en-US" dirty="0"/>
              <a:t>Sample sizes of both the groups should not differ to a great extent. If the sample sizes are in the ratio 80:20, logistic regression may be preferred. </a:t>
            </a:r>
          </a:p>
          <a:p>
            <a:pPr>
              <a:buFont typeface="Wingdings" pitchFamily="2" charset="2"/>
              <a:buChar char="q"/>
            </a:pPr>
            <a:endParaRPr lang="en-US" dirty="0"/>
          </a:p>
        </p:txBody>
      </p:sp>
      <p:sp>
        <p:nvSpPr>
          <p:cNvPr id="9" name="TextBox 8"/>
          <p:cNvSpPr txBox="1"/>
          <p:nvPr/>
        </p:nvSpPr>
        <p:spPr>
          <a:xfrm>
            <a:off x="838200" y="4267200"/>
            <a:ext cx="7620000" cy="923330"/>
          </a:xfrm>
          <a:prstGeom prst="rect">
            <a:avLst/>
          </a:prstGeom>
          <a:noFill/>
        </p:spPr>
        <p:txBody>
          <a:bodyPr wrap="square" rtlCol="0">
            <a:spAutoFit/>
          </a:bodyPr>
          <a:lstStyle/>
          <a:p>
            <a:pPr marL="457200" lvl="0" indent="-457200">
              <a:buFont typeface="Wingdings" pitchFamily="2" charset="2"/>
              <a:buChar char="q"/>
            </a:pPr>
            <a:r>
              <a:rPr lang="en-US"/>
              <a:t>Sample size must be sufficient. As a guidelines there should be at least five to six times as many cases as independent variables.</a:t>
            </a:r>
          </a:p>
          <a:p>
            <a:pPr marL="457200" indent="-457200">
              <a:buFont typeface="Wingdings" pitchFamily="2" charset="2"/>
              <a:buChar char="q"/>
            </a:pPr>
            <a:endParaRPr lang="en-US" dirty="0"/>
          </a:p>
        </p:txBody>
      </p:sp>
      <p:sp>
        <p:nvSpPr>
          <p:cNvPr id="10" name="TextBox 9"/>
          <p:cNvSpPr txBox="1"/>
          <p:nvPr/>
        </p:nvSpPr>
        <p:spPr>
          <a:xfrm>
            <a:off x="838200" y="4876800"/>
            <a:ext cx="7162800" cy="923330"/>
          </a:xfrm>
          <a:prstGeom prst="rect">
            <a:avLst/>
          </a:prstGeom>
          <a:noFill/>
        </p:spPr>
        <p:txBody>
          <a:bodyPr wrap="square" rtlCol="0">
            <a:spAutoFit/>
          </a:bodyPr>
          <a:lstStyle/>
          <a:p>
            <a:pPr marL="457200" lvl="0" indent="-457200">
              <a:buFont typeface="Wingdings" pitchFamily="2" charset="2"/>
              <a:buChar char="q"/>
            </a:pPr>
            <a:r>
              <a:rPr lang="en-US" dirty="0"/>
              <a:t>No independent variables should have a zero variability in either of the groups formed by the dependent variable. </a:t>
            </a:r>
          </a:p>
          <a:p>
            <a:pPr>
              <a:buFont typeface="Wingdings" pitchFamily="2" charset="2"/>
              <a:buChar char="q"/>
            </a:pPr>
            <a:endParaRPr lang="en-US" dirty="0"/>
          </a:p>
        </p:txBody>
      </p:sp>
      <p:sp>
        <p:nvSpPr>
          <p:cNvPr id="14" name="Title 1"/>
          <p:cNvSpPr>
            <a:spLocks noGrp="1"/>
          </p:cNvSpPr>
          <p:nvPr>
            <p:ph type="title"/>
          </p:nvPr>
        </p:nvSpPr>
        <p:spPr>
          <a:xfrm>
            <a:off x="457200" y="0"/>
            <a:ext cx="8229600" cy="11430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b="1" dirty="0"/>
            </a:br>
            <a:br>
              <a:rPr lang="en-US" b="1" dirty="0"/>
            </a:br>
            <a:r>
              <a:rPr lang="en-US" b="1" dirty="0"/>
              <a:t>Conditions for </a:t>
            </a:r>
            <a:r>
              <a:rPr lang="en-US" b="1" dirty="0" err="1"/>
              <a:t>Discriminant</a:t>
            </a:r>
            <a:r>
              <a:rPr lang="en-US" b="1" dirty="0"/>
              <a:t> Analysis</a:t>
            </a:r>
            <a:br>
              <a:rPr lang="en-US" dirty="0"/>
            </a:br>
            <a:br>
              <a:rPr lang="en-US" dirty="0"/>
            </a:br>
            <a:endParaRPr lang="en-US" dirty="0"/>
          </a:p>
        </p:txBody>
      </p:sp>
      <p:sp>
        <p:nvSpPr>
          <p:cNvPr id="11" name="Slide Number Placeholder 10"/>
          <p:cNvSpPr>
            <a:spLocks noGrp="1"/>
          </p:cNvSpPr>
          <p:nvPr>
            <p:ph type="sldNum" sz="quarter" idx="12"/>
          </p:nvPr>
        </p:nvSpPr>
        <p:spPr>
          <a:xfrm>
            <a:off x="6553200" y="5603280"/>
            <a:ext cx="2133600" cy="365125"/>
          </a:xfrm>
        </p:spPr>
        <p:txBody>
          <a:bodyPr/>
          <a:lstStyle/>
          <a:p>
            <a:fld id="{3ABC6503-EEE6-4635-A9E9-40F35D9069D7}" type="slidenum">
              <a:rPr lang="en-US" smtClean="0"/>
              <a:pPr/>
              <a:t>13</a:t>
            </a:fld>
            <a:endParaRPr 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b="1" dirty="0"/>
            </a:br>
            <a:r>
              <a:rPr lang="en-US" b="1" dirty="0"/>
              <a:t>Why to use </a:t>
            </a:r>
            <a:r>
              <a:rPr lang="en-US" b="1" dirty="0" err="1"/>
              <a:t>discriminant</a:t>
            </a:r>
            <a:r>
              <a:rPr lang="en-US" b="1" dirty="0"/>
              <a:t> Analysis</a:t>
            </a:r>
            <a:br>
              <a:rPr lang="en-US" b="1" dirty="0"/>
            </a:br>
            <a:endParaRPr lang="en-US" dirty="0"/>
          </a:p>
        </p:txBody>
      </p:sp>
      <p:sp>
        <p:nvSpPr>
          <p:cNvPr id="4" name="TextBox 3"/>
          <p:cNvSpPr txBox="1"/>
          <p:nvPr/>
        </p:nvSpPr>
        <p:spPr>
          <a:xfrm>
            <a:off x="838200" y="1743670"/>
            <a:ext cx="7772400" cy="369332"/>
          </a:xfrm>
          <a:prstGeom prst="rect">
            <a:avLst/>
          </a:prstGeom>
          <a:noFill/>
        </p:spPr>
        <p:txBody>
          <a:bodyPr wrap="square" rtlCol="0">
            <a:spAutoFit/>
          </a:bodyPr>
          <a:lstStyle/>
          <a:p>
            <a:pPr marL="457200" lvl="0" indent="-457200">
              <a:buFont typeface="Wingdings" pitchFamily="2" charset="2"/>
              <a:buChar char="v"/>
            </a:pPr>
            <a:r>
              <a:rPr lang="en-US" dirty="0"/>
              <a:t>To classify the subjects into groups using a </a:t>
            </a:r>
            <a:r>
              <a:rPr lang="en-US" dirty="0" err="1"/>
              <a:t>discriminant</a:t>
            </a:r>
            <a:r>
              <a:rPr lang="en-US" dirty="0"/>
              <a:t> function;</a:t>
            </a:r>
          </a:p>
        </p:txBody>
      </p:sp>
      <p:sp>
        <p:nvSpPr>
          <p:cNvPr id="5" name="TextBox 4"/>
          <p:cNvSpPr txBox="1"/>
          <p:nvPr/>
        </p:nvSpPr>
        <p:spPr>
          <a:xfrm>
            <a:off x="838200" y="2200870"/>
            <a:ext cx="7467600" cy="646331"/>
          </a:xfrm>
          <a:prstGeom prst="rect">
            <a:avLst/>
          </a:prstGeom>
          <a:noFill/>
        </p:spPr>
        <p:txBody>
          <a:bodyPr wrap="square" rtlCol="0">
            <a:spAutoFit/>
          </a:bodyPr>
          <a:lstStyle/>
          <a:p>
            <a:pPr marL="457200" lvl="0" indent="-457200">
              <a:buFont typeface="Wingdings" pitchFamily="2" charset="2"/>
              <a:buChar char="v"/>
            </a:pPr>
            <a:r>
              <a:rPr lang="en-US" dirty="0"/>
              <a:t>To test a theory by observing whether cases are classified as predicted;</a:t>
            </a:r>
          </a:p>
          <a:p>
            <a:pPr marL="457200" indent="-457200">
              <a:buFont typeface="Wingdings" pitchFamily="2" charset="2"/>
              <a:buChar char="v"/>
            </a:pPr>
            <a:endParaRPr lang="en-US" dirty="0"/>
          </a:p>
        </p:txBody>
      </p:sp>
      <p:sp>
        <p:nvSpPr>
          <p:cNvPr id="8" name="TextBox 7"/>
          <p:cNvSpPr txBox="1"/>
          <p:nvPr/>
        </p:nvSpPr>
        <p:spPr>
          <a:xfrm>
            <a:off x="838200" y="2590800"/>
            <a:ext cx="7467600" cy="646331"/>
          </a:xfrm>
          <a:prstGeom prst="rect">
            <a:avLst/>
          </a:prstGeom>
          <a:noFill/>
        </p:spPr>
        <p:txBody>
          <a:bodyPr wrap="square" rtlCol="0">
            <a:spAutoFit/>
          </a:bodyPr>
          <a:lstStyle/>
          <a:p>
            <a:pPr marL="457200" lvl="0" indent="-457200">
              <a:buFont typeface="Wingdings" pitchFamily="2" charset="2"/>
              <a:buChar char="v"/>
            </a:pPr>
            <a:r>
              <a:rPr lang="en-US" dirty="0"/>
              <a:t>To determine the percent of variance in the dependent variable explained by the independents;</a:t>
            </a:r>
          </a:p>
        </p:txBody>
      </p:sp>
      <p:sp>
        <p:nvSpPr>
          <p:cNvPr id="9" name="TextBox 8"/>
          <p:cNvSpPr txBox="1"/>
          <p:nvPr/>
        </p:nvSpPr>
        <p:spPr>
          <a:xfrm>
            <a:off x="838200" y="3276600"/>
            <a:ext cx="7620000" cy="923330"/>
          </a:xfrm>
          <a:prstGeom prst="rect">
            <a:avLst/>
          </a:prstGeom>
          <a:noFill/>
        </p:spPr>
        <p:txBody>
          <a:bodyPr wrap="square" rtlCol="0">
            <a:spAutoFit/>
          </a:bodyPr>
          <a:lstStyle/>
          <a:p>
            <a:pPr marL="457200" lvl="0" indent="-457200">
              <a:buFont typeface="Wingdings" pitchFamily="2" charset="2"/>
              <a:buChar char="v"/>
            </a:pPr>
            <a:r>
              <a:rPr lang="en-US" dirty="0"/>
              <a:t>To assess the relative importance of the independent variables in classifying the dependent variable;</a:t>
            </a:r>
          </a:p>
          <a:p>
            <a:pPr marL="457200" indent="-457200">
              <a:buFont typeface="Wingdings" pitchFamily="2" charset="2"/>
              <a:buChar char="v"/>
            </a:pPr>
            <a:endParaRPr lang="en-US" dirty="0"/>
          </a:p>
        </p:txBody>
      </p:sp>
      <p:sp>
        <p:nvSpPr>
          <p:cNvPr id="10" name="TextBox 9"/>
          <p:cNvSpPr txBox="1"/>
          <p:nvPr/>
        </p:nvSpPr>
        <p:spPr>
          <a:xfrm>
            <a:off x="838200" y="3953470"/>
            <a:ext cx="7620000" cy="923330"/>
          </a:xfrm>
          <a:prstGeom prst="rect">
            <a:avLst/>
          </a:prstGeom>
          <a:noFill/>
        </p:spPr>
        <p:txBody>
          <a:bodyPr wrap="square" rtlCol="0">
            <a:spAutoFit/>
          </a:bodyPr>
          <a:lstStyle/>
          <a:p>
            <a:pPr marL="457200" lvl="0" indent="-457200">
              <a:buFont typeface="Wingdings" pitchFamily="2" charset="2"/>
              <a:buChar char="v"/>
            </a:pPr>
            <a:r>
              <a:rPr lang="en-US" dirty="0"/>
              <a:t>To discard those independent variables which do not have discriminating power in classification.</a:t>
            </a:r>
          </a:p>
          <a:p>
            <a:pPr>
              <a:buFont typeface="Wingdings" pitchFamily="2" charset="2"/>
              <a:buChar char="v"/>
            </a:pPr>
            <a:endParaRPr lang="en-US" dirty="0"/>
          </a:p>
        </p:txBody>
      </p:sp>
      <p:sp>
        <p:nvSpPr>
          <p:cNvPr id="11" name="Slide Number Placeholder 10"/>
          <p:cNvSpPr>
            <a:spLocks noGrp="1"/>
          </p:cNvSpPr>
          <p:nvPr>
            <p:ph type="sldNum" sz="quarter" idx="12"/>
          </p:nvPr>
        </p:nvSpPr>
        <p:spPr/>
        <p:txBody>
          <a:bodyPr/>
          <a:lstStyle/>
          <a:p>
            <a:fld id="{3ABC6503-EEE6-4635-A9E9-40F35D9069D7}"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b="1" dirty="0"/>
            </a:br>
            <a:r>
              <a:rPr lang="en-US" b="1" dirty="0"/>
              <a:t>Steps in </a:t>
            </a:r>
            <a:r>
              <a:rPr lang="en-US" b="1" dirty="0" err="1"/>
              <a:t>Discriminant</a:t>
            </a:r>
            <a:r>
              <a:rPr lang="en-US" b="1" dirty="0"/>
              <a:t> Analysis</a:t>
            </a:r>
            <a:br>
              <a:rPr lang="en-US" b="1" dirty="0"/>
            </a:br>
            <a:endParaRPr lang="en-US" dirty="0"/>
          </a:p>
        </p:txBody>
      </p:sp>
      <p:sp>
        <p:nvSpPr>
          <p:cNvPr id="4" name="Rectangle 3"/>
          <p:cNvSpPr/>
          <p:nvPr/>
        </p:nvSpPr>
        <p:spPr>
          <a:xfrm>
            <a:off x="533400" y="1362670"/>
            <a:ext cx="1371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 </a:t>
            </a:r>
          </a:p>
          <a:p>
            <a:r>
              <a:rPr lang="en-US" sz="2400" dirty="0"/>
              <a:t>First Step</a:t>
            </a:r>
          </a:p>
          <a:p>
            <a:endParaRPr lang="en-US" sz="2400" dirty="0"/>
          </a:p>
        </p:txBody>
      </p:sp>
      <p:sp>
        <p:nvSpPr>
          <p:cNvPr id="5" name="TextBox 4"/>
          <p:cNvSpPr txBox="1"/>
          <p:nvPr/>
        </p:nvSpPr>
        <p:spPr>
          <a:xfrm>
            <a:off x="1143000" y="1972270"/>
            <a:ext cx="6400800" cy="923330"/>
          </a:xfrm>
          <a:prstGeom prst="rect">
            <a:avLst/>
          </a:prstGeom>
          <a:noFill/>
        </p:spPr>
        <p:txBody>
          <a:bodyPr wrap="square" rtlCol="0">
            <a:spAutoFit/>
          </a:bodyPr>
          <a:lstStyle/>
          <a:p>
            <a:r>
              <a:rPr lang="en-US" dirty="0"/>
              <a:t>Choose the independent variables by using either “</a:t>
            </a:r>
            <a:r>
              <a:rPr lang="en-US" i="1" dirty="0"/>
              <a:t>Enter independents together</a:t>
            </a:r>
            <a:r>
              <a:rPr lang="en-US" dirty="0"/>
              <a:t>” and “</a:t>
            </a:r>
            <a:r>
              <a:rPr lang="en-US" i="1" dirty="0"/>
              <a:t>Use stepwise method</a:t>
            </a:r>
            <a:r>
              <a:rPr lang="en-US" dirty="0"/>
              <a:t>” respectively. </a:t>
            </a:r>
          </a:p>
          <a:p>
            <a:endParaRPr lang="en-US" dirty="0"/>
          </a:p>
        </p:txBody>
      </p:sp>
      <p:sp>
        <p:nvSpPr>
          <p:cNvPr id="6" name="Rectangle 5"/>
          <p:cNvSpPr/>
          <p:nvPr/>
        </p:nvSpPr>
        <p:spPr>
          <a:xfrm>
            <a:off x="533400" y="3191470"/>
            <a:ext cx="1752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 </a:t>
            </a:r>
          </a:p>
          <a:p>
            <a:r>
              <a:rPr lang="en-US" sz="2400" dirty="0"/>
              <a:t>Second Step</a:t>
            </a:r>
          </a:p>
          <a:p>
            <a:endParaRPr lang="en-US" sz="2400" dirty="0"/>
          </a:p>
        </p:txBody>
      </p:sp>
      <p:sp>
        <p:nvSpPr>
          <p:cNvPr id="7" name="TextBox 6"/>
          <p:cNvSpPr txBox="1"/>
          <p:nvPr/>
        </p:nvSpPr>
        <p:spPr>
          <a:xfrm>
            <a:off x="1143000" y="4029670"/>
            <a:ext cx="6858000" cy="1200329"/>
          </a:xfrm>
          <a:prstGeom prst="rect">
            <a:avLst/>
          </a:prstGeom>
          <a:noFill/>
        </p:spPr>
        <p:txBody>
          <a:bodyPr wrap="square" rtlCol="0">
            <a:spAutoFit/>
          </a:bodyPr>
          <a:lstStyle/>
          <a:p>
            <a:r>
              <a:rPr lang="en-US" dirty="0"/>
              <a:t>Develop the </a:t>
            </a:r>
            <a:r>
              <a:rPr lang="en-US" dirty="0" err="1"/>
              <a:t>discriminant</a:t>
            </a:r>
            <a:r>
              <a:rPr lang="en-US" dirty="0"/>
              <a:t> function model by using the coefficients of independent variables and the value of constant in </a:t>
            </a:r>
          </a:p>
          <a:p>
            <a:r>
              <a:rPr lang="en-US" dirty="0"/>
              <a:t> “</a:t>
            </a:r>
            <a:r>
              <a:rPr lang="en-US" i="1" dirty="0" err="1"/>
              <a:t>Unstandardized</a:t>
            </a:r>
            <a:r>
              <a:rPr lang="en-US" i="1" dirty="0"/>
              <a:t> canonical </a:t>
            </a:r>
            <a:r>
              <a:rPr lang="en-US" i="1" dirty="0" err="1"/>
              <a:t>discriminant</a:t>
            </a:r>
            <a:r>
              <a:rPr lang="en-US" i="1" dirty="0"/>
              <a:t> function coefficients</a:t>
            </a:r>
            <a:r>
              <a:rPr lang="en-US" dirty="0"/>
              <a:t>” table </a:t>
            </a:r>
          </a:p>
          <a:p>
            <a:endParaRPr lang="en-US" dirty="0"/>
          </a:p>
        </p:txBody>
      </p:sp>
      <p:sp>
        <p:nvSpPr>
          <p:cNvPr id="8" name="TextBox 7"/>
          <p:cNvSpPr txBox="1"/>
          <p:nvPr/>
        </p:nvSpPr>
        <p:spPr>
          <a:xfrm>
            <a:off x="1219200" y="5193268"/>
            <a:ext cx="6858000" cy="369332"/>
          </a:xfrm>
          <a:prstGeom prst="rect">
            <a:avLst/>
          </a:prstGeom>
          <a:noFill/>
        </p:spPr>
        <p:txBody>
          <a:bodyPr wrap="square" rtlCol="0">
            <a:spAutoFit/>
          </a:bodyPr>
          <a:lstStyle/>
          <a:p>
            <a:r>
              <a:rPr lang="en-US" dirty="0"/>
              <a:t>The </a:t>
            </a:r>
            <a:r>
              <a:rPr lang="en-US" dirty="0" err="1"/>
              <a:t>discriminant</a:t>
            </a:r>
            <a:r>
              <a:rPr lang="en-US" dirty="0"/>
              <a:t> function shall look like as follows</a:t>
            </a:r>
          </a:p>
        </p:txBody>
      </p:sp>
      <p:sp>
        <p:nvSpPr>
          <p:cNvPr id="14" name="Frame 13"/>
          <p:cNvSpPr/>
          <p:nvPr/>
        </p:nvSpPr>
        <p:spPr>
          <a:xfrm>
            <a:off x="2971800" y="5638800"/>
            <a:ext cx="3200400" cy="4572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600" dirty="0">
                <a:solidFill>
                  <a:srgbClr val="000000"/>
                </a:solidFill>
                <a:latin typeface="Arial" pitchFamily="34" charset="0"/>
                <a:ea typeface="Times New Roman" pitchFamily="18" charset="0"/>
              </a:rPr>
              <a:t>Z = a +b</a:t>
            </a:r>
            <a:r>
              <a:rPr lang="en-US" sz="1600" baseline="-30000" dirty="0">
                <a:solidFill>
                  <a:srgbClr val="000000"/>
                </a:solidFill>
                <a:latin typeface="Arial" pitchFamily="34" charset="0"/>
                <a:ea typeface="Times New Roman" pitchFamily="18" charset="0"/>
              </a:rPr>
              <a:t>1</a:t>
            </a:r>
            <a:r>
              <a:rPr lang="en-US" sz="1600" dirty="0">
                <a:solidFill>
                  <a:srgbClr val="000000"/>
                </a:solidFill>
                <a:latin typeface="Arial" pitchFamily="34" charset="0"/>
                <a:ea typeface="Times New Roman" pitchFamily="18" charset="0"/>
              </a:rPr>
              <a:t>X</a:t>
            </a:r>
            <a:r>
              <a:rPr lang="en-US" sz="1600" baseline="-30000" dirty="0">
                <a:solidFill>
                  <a:srgbClr val="000000"/>
                </a:solidFill>
                <a:latin typeface="Arial" pitchFamily="34" charset="0"/>
                <a:ea typeface="Times New Roman" pitchFamily="18" charset="0"/>
              </a:rPr>
              <a:t>1</a:t>
            </a:r>
            <a:r>
              <a:rPr lang="en-US" sz="1600" dirty="0">
                <a:solidFill>
                  <a:srgbClr val="000000"/>
                </a:solidFill>
                <a:latin typeface="Arial" pitchFamily="34" charset="0"/>
                <a:ea typeface="Times New Roman" pitchFamily="18" charset="0"/>
              </a:rPr>
              <a:t>+b</a:t>
            </a:r>
            <a:r>
              <a:rPr lang="en-US" sz="1600" baseline="-30000" dirty="0">
                <a:solidFill>
                  <a:srgbClr val="000000"/>
                </a:solidFill>
                <a:latin typeface="Arial" pitchFamily="34" charset="0"/>
                <a:ea typeface="Times New Roman" pitchFamily="18" charset="0"/>
              </a:rPr>
              <a:t>2</a:t>
            </a:r>
            <a:r>
              <a:rPr lang="en-US" sz="1600" dirty="0">
                <a:solidFill>
                  <a:srgbClr val="000000"/>
                </a:solidFill>
                <a:latin typeface="Arial" pitchFamily="34" charset="0"/>
                <a:ea typeface="Times New Roman" pitchFamily="18" charset="0"/>
              </a:rPr>
              <a:t>X</a:t>
            </a:r>
            <a:r>
              <a:rPr lang="en-US" sz="1600" baseline="-30000" dirty="0">
                <a:solidFill>
                  <a:srgbClr val="000000"/>
                </a:solidFill>
                <a:latin typeface="Arial" pitchFamily="34" charset="0"/>
                <a:ea typeface="Times New Roman" pitchFamily="18" charset="0"/>
              </a:rPr>
              <a:t>2</a:t>
            </a:r>
            <a:r>
              <a:rPr lang="en-US" sz="1600" dirty="0">
                <a:solidFill>
                  <a:srgbClr val="000000"/>
                </a:solidFill>
                <a:latin typeface="Arial" pitchFamily="34" charset="0"/>
                <a:ea typeface="Times New Roman" pitchFamily="18" charset="0"/>
              </a:rPr>
              <a:t>+ …….. + </a:t>
            </a:r>
            <a:r>
              <a:rPr lang="en-US" sz="1600" dirty="0" err="1">
                <a:solidFill>
                  <a:srgbClr val="000000"/>
                </a:solidFill>
                <a:latin typeface="Arial" pitchFamily="34" charset="0"/>
                <a:ea typeface="Times New Roman" pitchFamily="18" charset="0"/>
              </a:rPr>
              <a:t>b</a:t>
            </a:r>
            <a:r>
              <a:rPr lang="en-US" sz="1600" baseline="-30000" dirty="0" err="1">
                <a:solidFill>
                  <a:srgbClr val="000000"/>
                </a:solidFill>
                <a:latin typeface="Arial" pitchFamily="34" charset="0"/>
                <a:ea typeface="Times New Roman" pitchFamily="18" charset="0"/>
              </a:rPr>
              <a:t>n</a:t>
            </a:r>
            <a:r>
              <a:rPr lang="en-US" sz="1600" dirty="0" err="1">
                <a:solidFill>
                  <a:srgbClr val="000000"/>
                </a:solidFill>
                <a:latin typeface="Arial" pitchFamily="34" charset="0"/>
                <a:ea typeface="Times New Roman" pitchFamily="18" charset="0"/>
              </a:rPr>
              <a:t>X</a:t>
            </a:r>
            <a:r>
              <a:rPr lang="en-US" sz="1600" baseline="-30000" dirty="0" err="1">
                <a:solidFill>
                  <a:srgbClr val="000000"/>
                </a:solidFill>
                <a:latin typeface="Arial" pitchFamily="34" charset="0"/>
                <a:ea typeface="Times New Roman" pitchFamily="18" charset="0"/>
              </a:rPr>
              <a:t>n</a:t>
            </a:r>
            <a:endParaRPr lang="en-US" sz="1600" dirty="0">
              <a:solidFill>
                <a:schemeClr val="tx1"/>
              </a:solidFill>
              <a:latin typeface="Arial" pitchFamily="34" charset="0"/>
            </a:endParaRPr>
          </a:p>
        </p:txBody>
      </p:sp>
      <p:sp>
        <p:nvSpPr>
          <p:cNvPr id="9" name="Slide Number Placeholder 8"/>
          <p:cNvSpPr>
            <a:spLocks noGrp="1"/>
          </p:cNvSpPr>
          <p:nvPr>
            <p:ph type="sldNum" sz="quarter" idx="12"/>
          </p:nvPr>
        </p:nvSpPr>
        <p:spPr/>
        <p:txBody>
          <a:bodyPr/>
          <a:lstStyle/>
          <a:p>
            <a:fld id="{3ABC6503-EEE6-4635-A9E9-40F35D9069D7}"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fontScale="90000"/>
          </a:bodyPr>
          <a:lstStyle/>
          <a:p>
            <a:r>
              <a:rPr lang="en-US" b="1" dirty="0"/>
              <a:t>Steps in </a:t>
            </a:r>
            <a:r>
              <a:rPr lang="en-US" b="1" dirty="0" err="1"/>
              <a:t>Discriminant</a:t>
            </a:r>
            <a:r>
              <a:rPr lang="en-US" b="1" dirty="0"/>
              <a:t> Analysis</a:t>
            </a:r>
            <a:br>
              <a:rPr lang="en-US" b="1" dirty="0"/>
            </a:br>
            <a:endParaRPr lang="en-US" dirty="0"/>
          </a:p>
        </p:txBody>
      </p:sp>
      <p:sp>
        <p:nvSpPr>
          <p:cNvPr id="5" name="Rectangle 4"/>
          <p:cNvSpPr/>
          <p:nvPr/>
        </p:nvSpPr>
        <p:spPr>
          <a:xfrm>
            <a:off x="533400" y="1362670"/>
            <a:ext cx="1600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 </a:t>
            </a:r>
          </a:p>
          <a:p>
            <a:r>
              <a:rPr lang="en-US" sz="2400" dirty="0"/>
              <a:t>Third Step</a:t>
            </a:r>
          </a:p>
          <a:p>
            <a:endParaRPr lang="en-US" sz="2400" dirty="0"/>
          </a:p>
        </p:txBody>
      </p:sp>
      <p:sp>
        <p:nvSpPr>
          <p:cNvPr id="11" name="TextBox 10"/>
          <p:cNvSpPr txBox="1"/>
          <p:nvPr/>
        </p:nvSpPr>
        <p:spPr>
          <a:xfrm>
            <a:off x="1295400" y="2514600"/>
            <a:ext cx="6400800" cy="923330"/>
          </a:xfrm>
          <a:prstGeom prst="rect">
            <a:avLst/>
          </a:prstGeom>
          <a:noFill/>
        </p:spPr>
        <p:txBody>
          <a:bodyPr wrap="square" rtlCol="0">
            <a:spAutoFit/>
          </a:bodyPr>
          <a:lstStyle/>
          <a:p>
            <a:pPr marL="457200" indent="-457200">
              <a:buFont typeface="Wingdings" pitchFamily="2" charset="2"/>
              <a:buChar char="v"/>
            </a:pPr>
            <a:r>
              <a:rPr lang="en-US" dirty="0"/>
              <a:t>Wilks’ lambda is computed for testing the significance of discriminant function developed in the model. (Lower value indicate better discrimination)</a:t>
            </a:r>
          </a:p>
        </p:txBody>
      </p:sp>
      <p:sp>
        <p:nvSpPr>
          <p:cNvPr id="12" name="TextBox 11"/>
          <p:cNvSpPr txBox="1"/>
          <p:nvPr/>
        </p:nvSpPr>
        <p:spPr>
          <a:xfrm>
            <a:off x="1295400" y="3420070"/>
            <a:ext cx="6477000" cy="923330"/>
          </a:xfrm>
          <a:prstGeom prst="rect">
            <a:avLst/>
          </a:prstGeom>
          <a:noFill/>
        </p:spPr>
        <p:txBody>
          <a:bodyPr wrap="square" rtlCol="0">
            <a:spAutoFit/>
          </a:bodyPr>
          <a:lstStyle/>
          <a:p>
            <a:pPr marL="457200" indent="-457200">
              <a:buFont typeface="Wingdings" pitchFamily="2" charset="2"/>
              <a:buChar char="v"/>
            </a:pPr>
            <a:r>
              <a:rPr lang="en-US" dirty="0"/>
              <a:t>Test associated with Wilk’s Lambda is chi square. Significant value of it indicates that the discrimination between two groups in highly significant.   </a:t>
            </a:r>
          </a:p>
        </p:txBody>
      </p:sp>
      <p:sp>
        <p:nvSpPr>
          <p:cNvPr id="13" name="TextBox 12"/>
          <p:cNvSpPr txBox="1"/>
          <p:nvPr/>
        </p:nvSpPr>
        <p:spPr>
          <a:xfrm>
            <a:off x="1295400" y="4334470"/>
            <a:ext cx="6400800" cy="923330"/>
          </a:xfrm>
          <a:prstGeom prst="rect">
            <a:avLst/>
          </a:prstGeom>
          <a:noFill/>
        </p:spPr>
        <p:txBody>
          <a:bodyPr wrap="square" rtlCol="0">
            <a:spAutoFit/>
          </a:bodyPr>
          <a:lstStyle/>
          <a:p>
            <a:pPr marL="457200" indent="-457200">
              <a:buFont typeface="Wingdings" pitchFamily="2" charset="2"/>
              <a:buChar char="v"/>
            </a:pPr>
            <a:r>
              <a:rPr lang="en-US" dirty="0"/>
              <a:t>Significance of the model is tested by using classification matrix provided by the SPSS. Also known as confusion matrix. </a:t>
            </a:r>
          </a:p>
          <a:p>
            <a:pPr marL="457200" indent="-457200">
              <a:buFont typeface="Wingdings" pitchFamily="2" charset="2"/>
              <a:buChar char="v"/>
            </a:pPr>
            <a:endParaRPr lang="en-US" dirty="0"/>
          </a:p>
        </p:txBody>
      </p:sp>
      <p:sp>
        <p:nvSpPr>
          <p:cNvPr id="14" name="TextBox 13"/>
          <p:cNvSpPr txBox="1"/>
          <p:nvPr/>
        </p:nvSpPr>
        <p:spPr>
          <a:xfrm>
            <a:off x="1295400" y="4953000"/>
            <a:ext cx="6400800" cy="923330"/>
          </a:xfrm>
          <a:prstGeom prst="rect">
            <a:avLst/>
          </a:prstGeom>
          <a:noFill/>
        </p:spPr>
        <p:txBody>
          <a:bodyPr wrap="square" rtlCol="0">
            <a:spAutoFit/>
          </a:bodyPr>
          <a:lstStyle/>
          <a:p>
            <a:pPr marL="457200" indent="-457200">
              <a:buFont typeface="Wingdings" pitchFamily="2" charset="2"/>
              <a:buChar char="v"/>
            </a:pPr>
            <a:r>
              <a:rPr lang="en-US" dirty="0"/>
              <a:t>High percentage of correct classification indicates the validity of the model. </a:t>
            </a:r>
          </a:p>
          <a:p>
            <a:pPr marL="457200" indent="-457200">
              <a:buFont typeface="Wingdings" pitchFamily="2" charset="2"/>
              <a:buChar char="v"/>
            </a:pPr>
            <a:endParaRPr lang="en-US" dirty="0"/>
          </a:p>
        </p:txBody>
      </p:sp>
      <p:sp>
        <p:nvSpPr>
          <p:cNvPr id="16" name="TextBox 15"/>
          <p:cNvSpPr txBox="1"/>
          <p:nvPr/>
        </p:nvSpPr>
        <p:spPr>
          <a:xfrm>
            <a:off x="1295400" y="5562600"/>
            <a:ext cx="6400800" cy="923330"/>
          </a:xfrm>
          <a:prstGeom prst="rect">
            <a:avLst/>
          </a:prstGeom>
          <a:noFill/>
        </p:spPr>
        <p:txBody>
          <a:bodyPr wrap="square" rtlCol="0">
            <a:spAutoFit/>
          </a:bodyPr>
          <a:lstStyle/>
          <a:p>
            <a:pPr marL="457200" indent="-457200">
              <a:buFont typeface="Wingdings" pitchFamily="2" charset="2"/>
              <a:buChar char="v"/>
            </a:pPr>
            <a:r>
              <a:rPr lang="en-US" dirty="0"/>
              <a:t>The level of accuracy shown in the classification matrix may not hold for all future classification of new subjects/cases.</a:t>
            </a:r>
          </a:p>
          <a:p>
            <a:pPr marL="457200" indent="-457200">
              <a:buFont typeface="Wingdings" pitchFamily="2" charset="2"/>
              <a:buChar char="v"/>
            </a:pPr>
            <a:endParaRPr lang="en-US" dirty="0"/>
          </a:p>
        </p:txBody>
      </p:sp>
      <p:sp>
        <p:nvSpPr>
          <p:cNvPr id="9" name="Slide Number Placeholder 8"/>
          <p:cNvSpPr>
            <a:spLocks noGrp="1"/>
          </p:cNvSpPr>
          <p:nvPr>
            <p:ph type="sldNum" sz="quarter" idx="12"/>
          </p:nvPr>
        </p:nvSpPr>
        <p:spPr/>
        <p:txBody>
          <a:bodyPr/>
          <a:lstStyle/>
          <a:p>
            <a:fld id="{3ABC6503-EEE6-4635-A9E9-40F35D9069D7}" type="slidenum">
              <a:rPr lang="en-US" smtClean="0"/>
              <a:pPr/>
              <a:t>16</a:t>
            </a:fld>
            <a:endParaRPr lang="en-US"/>
          </a:p>
        </p:txBody>
      </p:sp>
      <p:sp>
        <p:nvSpPr>
          <p:cNvPr id="10" name="TextBox 9"/>
          <p:cNvSpPr txBox="1"/>
          <p:nvPr/>
        </p:nvSpPr>
        <p:spPr>
          <a:xfrm>
            <a:off x="1295400" y="1847671"/>
            <a:ext cx="7696200" cy="1200329"/>
          </a:xfrm>
          <a:prstGeom prst="rect">
            <a:avLst/>
          </a:prstGeom>
          <a:noFill/>
        </p:spPr>
        <p:txBody>
          <a:bodyPr wrap="square" rtlCol="0">
            <a:spAutoFit/>
          </a:bodyPr>
          <a:lstStyle/>
          <a:p>
            <a:pPr marL="457200" indent="-457200">
              <a:buFont typeface="Wingdings" pitchFamily="2" charset="2"/>
              <a:buChar char="v"/>
            </a:pPr>
            <a:r>
              <a:rPr lang="en-US" dirty="0"/>
              <a:t>Compute Box M value to test the equality of variance covariance matrices in the two groups. If p-value is more than .05 assumption is met.</a:t>
            </a:r>
          </a:p>
          <a:p>
            <a:pPr marL="457200" indent="-457200">
              <a:buFont typeface="Wingdings" pitchFamily="2" charset="2"/>
              <a:buChar char="v"/>
            </a:pPr>
            <a:endParaRPr lang="en-US" dirty="0"/>
          </a:p>
          <a:p>
            <a:pPr marL="457200" indent="-457200">
              <a:buFont typeface="Wingdings" pitchFamily="2" charset="2"/>
              <a:buChar char="v"/>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0"/>
            <a:ext cx="8229600" cy="715962"/>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b="1" dirty="0"/>
            </a:br>
            <a:r>
              <a:rPr lang="en-US" b="1" dirty="0"/>
              <a:t>Steps in </a:t>
            </a:r>
            <a:r>
              <a:rPr lang="en-US" b="1" dirty="0" err="1"/>
              <a:t>Discriminant</a:t>
            </a:r>
            <a:r>
              <a:rPr lang="en-US" b="1" dirty="0"/>
              <a:t> Analysis</a:t>
            </a:r>
            <a:br>
              <a:rPr lang="en-US" b="1" dirty="0"/>
            </a:br>
            <a:endParaRPr lang="en-US" dirty="0"/>
          </a:p>
        </p:txBody>
      </p:sp>
      <p:sp>
        <p:nvSpPr>
          <p:cNvPr id="5" name="Rectangle 4"/>
          <p:cNvSpPr/>
          <p:nvPr/>
        </p:nvSpPr>
        <p:spPr>
          <a:xfrm>
            <a:off x="381000" y="1362670"/>
            <a:ext cx="1752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 </a:t>
            </a:r>
          </a:p>
          <a:p>
            <a:r>
              <a:rPr lang="en-US" sz="2400" dirty="0"/>
              <a:t>Fourth Step</a:t>
            </a:r>
          </a:p>
          <a:p>
            <a:endParaRPr lang="en-US" sz="2400" dirty="0"/>
          </a:p>
        </p:txBody>
      </p:sp>
      <p:sp>
        <p:nvSpPr>
          <p:cNvPr id="6" name="TextBox 5"/>
          <p:cNvSpPr txBox="1"/>
          <p:nvPr/>
        </p:nvSpPr>
        <p:spPr>
          <a:xfrm>
            <a:off x="990600" y="1972270"/>
            <a:ext cx="7467600" cy="1754326"/>
          </a:xfrm>
          <a:prstGeom prst="rect">
            <a:avLst/>
          </a:prstGeom>
          <a:noFill/>
        </p:spPr>
        <p:txBody>
          <a:bodyPr wrap="square" rtlCol="0">
            <a:spAutoFit/>
          </a:bodyPr>
          <a:lstStyle/>
          <a:p>
            <a:pPr marL="515938" indent="-515938">
              <a:buFont typeface="Wingdings" pitchFamily="2" charset="2"/>
              <a:buChar char="v"/>
            </a:pPr>
            <a:r>
              <a:rPr lang="en-US" dirty="0"/>
              <a:t>“</a:t>
            </a:r>
            <a:r>
              <a:rPr lang="en-US" i="1" dirty="0"/>
              <a:t>Standardized canonical </a:t>
            </a:r>
            <a:r>
              <a:rPr lang="en-US" i="1" dirty="0" err="1"/>
              <a:t>discriminant</a:t>
            </a:r>
            <a:r>
              <a:rPr lang="en-US" i="1" dirty="0"/>
              <a:t> function coefficients</a:t>
            </a:r>
            <a:r>
              <a:rPr lang="en-US" dirty="0"/>
              <a:t>” table is used to find the relative importance of the variable in the model. </a:t>
            </a:r>
          </a:p>
          <a:p>
            <a:pPr marL="515938" indent="-515938"/>
            <a:endParaRPr lang="en-US" dirty="0"/>
          </a:p>
          <a:p>
            <a:pPr marL="515938" indent="-515938">
              <a:buFont typeface="Wingdings" pitchFamily="2" charset="2"/>
              <a:buChar char="v"/>
            </a:pPr>
            <a:r>
              <a:rPr lang="en-US" dirty="0"/>
              <a:t>Coefficients in the tables is an indication of power of the variable discriminating the two groups. </a:t>
            </a:r>
          </a:p>
          <a:p>
            <a:endParaRPr lang="en-US" dirty="0"/>
          </a:p>
        </p:txBody>
      </p:sp>
      <p:sp>
        <p:nvSpPr>
          <p:cNvPr id="7" name="Rectangle 6"/>
          <p:cNvSpPr/>
          <p:nvPr/>
        </p:nvSpPr>
        <p:spPr>
          <a:xfrm>
            <a:off x="381000" y="3986749"/>
            <a:ext cx="1752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 </a:t>
            </a:r>
          </a:p>
          <a:p>
            <a:r>
              <a:rPr lang="en-US" sz="2400" dirty="0"/>
              <a:t>Fifth Step</a:t>
            </a:r>
          </a:p>
          <a:p>
            <a:endParaRPr lang="en-US" sz="2400" dirty="0"/>
          </a:p>
        </p:txBody>
      </p:sp>
      <p:sp>
        <p:nvSpPr>
          <p:cNvPr id="8" name="TextBox 7"/>
          <p:cNvSpPr txBox="1"/>
          <p:nvPr/>
        </p:nvSpPr>
        <p:spPr>
          <a:xfrm>
            <a:off x="990599" y="4646474"/>
            <a:ext cx="8001000" cy="2031325"/>
          </a:xfrm>
          <a:prstGeom prst="rect">
            <a:avLst/>
          </a:prstGeom>
          <a:noFill/>
        </p:spPr>
        <p:txBody>
          <a:bodyPr wrap="square" rtlCol="0">
            <a:spAutoFit/>
          </a:bodyPr>
          <a:lstStyle/>
          <a:p>
            <a:pPr marL="515938" indent="-515938">
              <a:buFont typeface="Wingdings" pitchFamily="2" charset="2"/>
              <a:buChar char="v"/>
            </a:pPr>
            <a:r>
              <a:rPr lang="en-US" dirty="0"/>
              <a:t>A criteria for classification is made on the basis of the mid point of the mean value of the transformed groups if number of cases are same in both groups. Otherwise take weighted average.</a:t>
            </a:r>
          </a:p>
          <a:p>
            <a:pPr marL="515938" indent="-515938"/>
            <a:endParaRPr lang="en-US" dirty="0"/>
          </a:p>
          <a:p>
            <a:pPr marL="515938" indent="-515938">
              <a:buFont typeface="Wingdings" pitchFamily="2" charset="2"/>
              <a:buChar char="v"/>
            </a:pPr>
            <a:r>
              <a:rPr lang="en-US" dirty="0"/>
              <a:t>If the value of Z calculated with the above mentioned equation is less than this mid value the subject is classified in one group and if it is more than the mid value, it is classified in second group.</a:t>
            </a:r>
          </a:p>
        </p:txBody>
      </p:sp>
      <p:sp>
        <p:nvSpPr>
          <p:cNvPr id="9" name="Slide Number Placeholder 8"/>
          <p:cNvSpPr>
            <a:spLocks noGrp="1"/>
          </p:cNvSpPr>
          <p:nvPr>
            <p:ph type="sldNum" sz="quarter" idx="12"/>
          </p:nvPr>
        </p:nvSpPr>
        <p:spPr/>
        <p:txBody>
          <a:bodyPr/>
          <a:lstStyle/>
          <a:p>
            <a:fld id="{3ABC6503-EEE6-4635-A9E9-40F35D9069D7}"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sz="3100" b="1" dirty="0"/>
            </a:br>
            <a:r>
              <a:rPr lang="en-US" sz="3100" b="1" dirty="0"/>
              <a:t>Detailed plan of </a:t>
            </a:r>
            <a:r>
              <a:rPr lang="en-US" sz="3100" b="1" dirty="0" err="1"/>
              <a:t>Discriminant</a:t>
            </a:r>
            <a:r>
              <a:rPr lang="en-US" sz="3100" b="1" dirty="0"/>
              <a:t> Analysis in an Example</a:t>
            </a:r>
            <a:br>
              <a:rPr lang="en-US" dirty="0"/>
            </a:br>
            <a:endParaRPr lang="en-US" dirty="0"/>
          </a:p>
        </p:txBody>
      </p:sp>
      <p:sp>
        <p:nvSpPr>
          <p:cNvPr id="3" name="Content Placeholder 2"/>
          <p:cNvSpPr>
            <a:spLocks noGrp="1"/>
          </p:cNvSpPr>
          <p:nvPr>
            <p:ph idx="1"/>
          </p:nvPr>
        </p:nvSpPr>
        <p:spPr>
          <a:xfrm>
            <a:off x="762000" y="2133601"/>
            <a:ext cx="7315200" cy="761999"/>
          </a:xfrm>
        </p:spPr>
        <p:txBody>
          <a:bodyPr>
            <a:normAutofit fontScale="40000" lnSpcReduction="20000"/>
          </a:bodyPr>
          <a:lstStyle/>
          <a:p>
            <a:pPr>
              <a:buFont typeface="Wingdings" pitchFamily="2" charset="2"/>
              <a:buChar char="v"/>
            </a:pPr>
            <a:r>
              <a:rPr lang="en-US" sz="4500" dirty="0"/>
              <a:t>To identify the discriminatory power of basketball game performance indicators between players at guards and forward positions among national basketball players.</a:t>
            </a:r>
          </a:p>
          <a:p>
            <a:endParaRPr lang="en-US" dirty="0"/>
          </a:p>
        </p:txBody>
      </p:sp>
      <p:sp>
        <p:nvSpPr>
          <p:cNvPr id="4" name="Rectangle 3"/>
          <p:cNvSpPr/>
          <p:nvPr/>
        </p:nvSpPr>
        <p:spPr>
          <a:xfrm>
            <a:off x="838200" y="1524000"/>
            <a:ext cx="12954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 </a:t>
            </a:r>
          </a:p>
          <a:p>
            <a:r>
              <a:rPr lang="en-US" sz="2400" dirty="0"/>
              <a:t>Purpose</a:t>
            </a:r>
          </a:p>
          <a:p>
            <a:endParaRPr lang="en-US" sz="2400" dirty="0"/>
          </a:p>
        </p:txBody>
      </p:sp>
      <p:sp>
        <p:nvSpPr>
          <p:cNvPr id="5" name="Content Placeholder 2"/>
          <p:cNvSpPr txBox="1">
            <a:spLocks/>
          </p:cNvSpPr>
          <p:nvPr/>
        </p:nvSpPr>
        <p:spPr>
          <a:xfrm>
            <a:off x="762000" y="4191001"/>
            <a:ext cx="7315200" cy="609599"/>
          </a:xfrm>
          <a:prstGeom prst="rect">
            <a:avLst/>
          </a:prstGeom>
        </p:spPr>
        <p:txBody>
          <a:bodyPr vert="horz" lIns="91440" tIns="45720" rIns="91440" bIns="45720" rtlCol="0">
            <a:noAutofit/>
          </a:bodyPr>
          <a:lstStyle/>
          <a:p>
            <a:pPr marL="339725" indent="-339725">
              <a:buFont typeface="Wingdings" pitchFamily="2" charset="2"/>
              <a:buChar char="v"/>
            </a:pPr>
            <a:r>
              <a:rPr lang="en-US" dirty="0"/>
              <a:t>Top performing teams during national championships may be selected as subjects for the study. </a:t>
            </a:r>
          </a:p>
        </p:txBody>
      </p:sp>
      <p:sp>
        <p:nvSpPr>
          <p:cNvPr id="6" name="Rectangle 5"/>
          <p:cNvSpPr/>
          <p:nvPr/>
        </p:nvSpPr>
        <p:spPr>
          <a:xfrm>
            <a:off x="838200" y="3581400"/>
            <a:ext cx="12954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 </a:t>
            </a:r>
          </a:p>
          <a:p>
            <a:r>
              <a:rPr lang="en-US" sz="2400" dirty="0"/>
              <a:t>Sample</a:t>
            </a:r>
          </a:p>
          <a:p>
            <a:endParaRPr lang="en-US" sz="2400" dirty="0"/>
          </a:p>
        </p:txBody>
      </p:sp>
      <p:sp>
        <p:nvSpPr>
          <p:cNvPr id="7" name="TextBox 6"/>
          <p:cNvSpPr txBox="1"/>
          <p:nvPr/>
        </p:nvSpPr>
        <p:spPr>
          <a:xfrm>
            <a:off x="762000" y="4876800"/>
            <a:ext cx="7315200" cy="923330"/>
          </a:xfrm>
          <a:prstGeom prst="rect">
            <a:avLst/>
          </a:prstGeom>
          <a:noFill/>
        </p:spPr>
        <p:txBody>
          <a:bodyPr wrap="square" rtlCol="0">
            <a:spAutoFit/>
          </a:bodyPr>
          <a:lstStyle/>
          <a:p>
            <a:pPr marL="339725" indent="-339725">
              <a:buFont typeface="Wingdings" pitchFamily="2" charset="2"/>
              <a:buChar char="v"/>
            </a:pPr>
            <a:r>
              <a:rPr lang="en-US" dirty="0"/>
              <a:t>Further, only those players who play at guard and forward positions may be selected from the teams for the study.  </a:t>
            </a:r>
          </a:p>
          <a:p>
            <a:endParaRPr lang="en-US" dirty="0"/>
          </a:p>
        </p:txBody>
      </p:sp>
      <p:sp>
        <p:nvSpPr>
          <p:cNvPr id="8" name="Slide Number Placeholder 7"/>
          <p:cNvSpPr>
            <a:spLocks noGrp="1"/>
          </p:cNvSpPr>
          <p:nvPr>
            <p:ph type="sldNum" sz="quarter" idx="12"/>
          </p:nvPr>
        </p:nvSpPr>
        <p:spPr/>
        <p:txBody>
          <a:bodyPr/>
          <a:lstStyle/>
          <a:p>
            <a:fld id="{3ABC6503-EEE6-4635-A9E9-40F35D9069D7}"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6042"/>
            <a:ext cx="8229600" cy="6858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sz="2800" b="1" dirty="0"/>
            </a:br>
            <a:br>
              <a:rPr lang="en-US" sz="2800" b="1" dirty="0"/>
            </a:br>
            <a:br>
              <a:rPr lang="en-US" sz="2800" b="1" dirty="0"/>
            </a:br>
            <a:r>
              <a:rPr lang="en-US" b="1" dirty="0"/>
              <a:t>Plan of Study</a:t>
            </a:r>
            <a:br>
              <a:rPr lang="en-US" sz="2800" dirty="0"/>
            </a:br>
            <a:br>
              <a:rPr lang="en-US" dirty="0"/>
            </a:br>
            <a:endParaRPr lang="en-US" dirty="0"/>
          </a:p>
        </p:txBody>
      </p:sp>
      <p:sp>
        <p:nvSpPr>
          <p:cNvPr id="5" name="Content Placeholder 2"/>
          <p:cNvSpPr>
            <a:spLocks noGrp="1"/>
          </p:cNvSpPr>
          <p:nvPr>
            <p:ph idx="1"/>
          </p:nvPr>
        </p:nvSpPr>
        <p:spPr>
          <a:xfrm>
            <a:off x="762000" y="1905001"/>
            <a:ext cx="7315200" cy="761999"/>
          </a:xfrm>
        </p:spPr>
        <p:txBody>
          <a:bodyPr>
            <a:normAutofit/>
          </a:bodyPr>
          <a:lstStyle/>
          <a:p>
            <a:pPr marL="0" indent="0">
              <a:buNone/>
            </a:pPr>
            <a:r>
              <a:rPr lang="en-US" sz="2000" dirty="0"/>
              <a:t>The data may be collected from each player by a trained group of observers on the following parameters </a:t>
            </a:r>
          </a:p>
        </p:txBody>
      </p:sp>
      <p:sp>
        <p:nvSpPr>
          <p:cNvPr id="6" name="Rectangle 5"/>
          <p:cNvSpPr/>
          <p:nvPr/>
        </p:nvSpPr>
        <p:spPr>
          <a:xfrm>
            <a:off x="838200" y="1295400"/>
            <a:ext cx="2133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 </a:t>
            </a:r>
          </a:p>
          <a:p>
            <a:r>
              <a:rPr lang="en-US" sz="2400" dirty="0"/>
              <a:t>Data Collection</a:t>
            </a:r>
          </a:p>
          <a:p>
            <a:endParaRPr lang="en-US" sz="2400" dirty="0"/>
          </a:p>
        </p:txBody>
      </p:sp>
      <p:sp>
        <p:nvSpPr>
          <p:cNvPr id="8" name="Rectangle 7"/>
          <p:cNvSpPr/>
          <p:nvPr/>
        </p:nvSpPr>
        <p:spPr>
          <a:xfrm>
            <a:off x="838200" y="3046035"/>
            <a:ext cx="1981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 </a:t>
            </a:r>
          </a:p>
          <a:p>
            <a:r>
              <a:rPr lang="en-US" sz="1600" i="1" dirty="0"/>
              <a:t>Parameters of study </a:t>
            </a:r>
            <a:endParaRPr lang="en-US" sz="1600" dirty="0"/>
          </a:p>
          <a:p>
            <a:endParaRPr lang="en-US" sz="2400" dirty="0"/>
          </a:p>
        </p:txBody>
      </p:sp>
      <p:sp>
        <p:nvSpPr>
          <p:cNvPr id="10" name="TextBox 9"/>
          <p:cNvSpPr txBox="1"/>
          <p:nvPr/>
        </p:nvSpPr>
        <p:spPr>
          <a:xfrm>
            <a:off x="838200" y="3579435"/>
            <a:ext cx="7086600" cy="3354765"/>
          </a:xfrm>
          <a:prstGeom prst="rect">
            <a:avLst/>
          </a:prstGeom>
          <a:noFill/>
        </p:spPr>
        <p:txBody>
          <a:bodyPr wrap="square" rtlCol="0">
            <a:spAutoFit/>
          </a:bodyPr>
          <a:lstStyle/>
          <a:p>
            <a:pPr marL="398463" lvl="0" indent="-398463">
              <a:buFont typeface="Wingdings" pitchFamily="2" charset="2"/>
              <a:buChar char="§"/>
            </a:pPr>
            <a:r>
              <a:rPr lang="en-US" sz="1600" dirty="0"/>
              <a:t>percent of success of 3 point shots </a:t>
            </a:r>
          </a:p>
          <a:p>
            <a:pPr marL="398463" lvl="0" indent="-398463">
              <a:buFont typeface="Wingdings" pitchFamily="2" charset="2"/>
              <a:buChar char="§"/>
            </a:pPr>
            <a:r>
              <a:rPr lang="en-US" sz="1600" dirty="0"/>
              <a:t>percent of success of free-throw shots</a:t>
            </a:r>
          </a:p>
          <a:p>
            <a:pPr marL="398463" lvl="0" indent="-398463">
              <a:buFont typeface="Wingdings" pitchFamily="2" charset="2"/>
              <a:buChar char="§"/>
            </a:pPr>
            <a:r>
              <a:rPr lang="en-US" sz="1600" dirty="0"/>
              <a:t>percent of success of fast-break</a:t>
            </a:r>
          </a:p>
          <a:p>
            <a:pPr marL="398463" lvl="0" indent="-398463">
              <a:buFont typeface="Wingdings" pitchFamily="2" charset="2"/>
              <a:buChar char="§"/>
            </a:pPr>
            <a:r>
              <a:rPr lang="en-US" sz="1600" dirty="0"/>
              <a:t>number of fouls made by</a:t>
            </a:r>
          </a:p>
          <a:p>
            <a:pPr marL="398463" lvl="0" indent="-398463">
              <a:buFont typeface="Wingdings" pitchFamily="2" charset="2"/>
              <a:buChar char="§"/>
            </a:pPr>
            <a:r>
              <a:rPr lang="en-US" sz="1600" dirty="0"/>
              <a:t>number of fouls made on </a:t>
            </a:r>
          </a:p>
          <a:p>
            <a:pPr marL="398463" lvl="0" indent="-398463">
              <a:buFont typeface="Wingdings" pitchFamily="2" charset="2"/>
              <a:buChar char="§"/>
            </a:pPr>
            <a:r>
              <a:rPr lang="en-US" sz="1600" dirty="0"/>
              <a:t>number of defensive rebounds</a:t>
            </a:r>
          </a:p>
          <a:p>
            <a:pPr marL="398463" lvl="0" indent="-398463">
              <a:buFont typeface="Wingdings" pitchFamily="2" charset="2"/>
              <a:buChar char="§"/>
            </a:pPr>
            <a:r>
              <a:rPr lang="en-US" sz="1600" dirty="0"/>
              <a:t>number of offensive rebounds</a:t>
            </a:r>
          </a:p>
          <a:p>
            <a:pPr marL="398463" lvl="0" indent="-398463">
              <a:buFont typeface="Wingdings" pitchFamily="2" charset="2"/>
              <a:buChar char="§"/>
            </a:pPr>
            <a:r>
              <a:rPr lang="en-US" sz="1600" dirty="0"/>
              <a:t>number of turn-over</a:t>
            </a:r>
          </a:p>
          <a:p>
            <a:pPr marL="398463" lvl="0" indent="-398463">
              <a:buFont typeface="Wingdings" pitchFamily="2" charset="2"/>
              <a:buChar char="§"/>
            </a:pPr>
            <a:r>
              <a:rPr lang="en-US" sz="1600" dirty="0"/>
              <a:t>number of steals</a:t>
            </a:r>
          </a:p>
          <a:p>
            <a:pPr marL="398463" lvl="0" indent="-398463">
              <a:buFont typeface="Wingdings" pitchFamily="2" charset="2"/>
              <a:buChar char="§"/>
            </a:pPr>
            <a:r>
              <a:rPr lang="en-US" sz="1600" dirty="0"/>
              <a:t>number of assists</a:t>
            </a:r>
          </a:p>
          <a:p>
            <a:pPr marL="398463" lvl="0" indent="-398463">
              <a:buFont typeface="Wingdings" pitchFamily="2" charset="2"/>
              <a:buChar char="§"/>
            </a:pPr>
            <a:r>
              <a:rPr lang="en-US" sz="1600" dirty="0"/>
              <a:t>number of interceptions </a:t>
            </a:r>
          </a:p>
          <a:p>
            <a:pPr marL="398463" lvl="0" indent="-398463">
              <a:buFont typeface="Wingdings" pitchFamily="2" charset="2"/>
              <a:buChar char="§"/>
            </a:pPr>
            <a:r>
              <a:rPr lang="en-US" sz="1600" dirty="0"/>
              <a:t>number of minutes </a:t>
            </a:r>
            <a:r>
              <a:rPr lang="en-US" dirty="0"/>
              <a:t>played.</a:t>
            </a:r>
          </a:p>
          <a:p>
            <a:endParaRPr lang="en-US" dirty="0"/>
          </a:p>
        </p:txBody>
      </p:sp>
      <p:sp>
        <p:nvSpPr>
          <p:cNvPr id="7" name="Slide Number Placeholder 6"/>
          <p:cNvSpPr>
            <a:spLocks noGrp="1"/>
          </p:cNvSpPr>
          <p:nvPr>
            <p:ph type="sldNum" sz="quarter" idx="12"/>
          </p:nvPr>
        </p:nvSpPr>
        <p:spPr/>
        <p:txBody>
          <a:bodyPr/>
          <a:lstStyle/>
          <a:p>
            <a:fld id="{3ABC6503-EEE6-4635-A9E9-40F35D9069D7}"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0"/>
            <a:ext cx="8229600" cy="8382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sz="2800" b="1" dirty="0"/>
            </a:br>
            <a:br>
              <a:rPr lang="en-US" sz="2800" b="1" dirty="0"/>
            </a:br>
            <a:br>
              <a:rPr lang="en-US" sz="2800" b="1" dirty="0"/>
            </a:br>
            <a:r>
              <a:rPr lang="en-US" b="1" dirty="0"/>
              <a:t>Plan of Study</a:t>
            </a:r>
            <a:br>
              <a:rPr lang="en-US" sz="2800" dirty="0"/>
            </a:br>
            <a:br>
              <a:rPr lang="en-US" dirty="0"/>
            </a:br>
            <a:endParaRPr lang="en-US" dirty="0"/>
          </a:p>
        </p:txBody>
      </p:sp>
      <p:sp>
        <p:nvSpPr>
          <p:cNvPr id="5" name="Content Placeholder 2"/>
          <p:cNvSpPr>
            <a:spLocks noGrp="1"/>
          </p:cNvSpPr>
          <p:nvPr>
            <p:ph idx="1"/>
          </p:nvPr>
        </p:nvSpPr>
        <p:spPr>
          <a:xfrm>
            <a:off x="762000" y="2057401"/>
            <a:ext cx="7315200" cy="2819399"/>
          </a:xfrm>
        </p:spPr>
        <p:txBody>
          <a:bodyPr>
            <a:normAutofit fontScale="85000" lnSpcReduction="20000"/>
          </a:bodyPr>
          <a:lstStyle/>
          <a:p>
            <a:pPr>
              <a:buNone/>
            </a:pPr>
            <a:r>
              <a:rPr lang="en-US" sz="2400" dirty="0"/>
              <a:t>The objectives of this study can be detailed as follows</a:t>
            </a:r>
          </a:p>
          <a:p>
            <a:pPr>
              <a:buNone/>
            </a:pPr>
            <a:endParaRPr lang="en-US" sz="2000" dirty="0"/>
          </a:p>
          <a:p>
            <a:pPr lvl="1">
              <a:buFont typeface="Wingdings" pitchFamily="2" charset="2"/>
              <a:buChar char="v"/>
            </a:pPr>
            <a:r>
              <a:rPr lang="en-US" sz="2300" dirty="0"/>
              <a:t>To identify independent variables having significant discriminating power in classifying a </a:t>
            </a:r>
            <a:r>
              <a:rPr lang="en-US" sz="2300" dirty="0" err="1"/>
              <a:t>basketballer</a:t>
            </a:r>
            <a:r>
              <a:rPr lang="en-US" sz="2300" dirty="0"/>
              <a:t> into guard or forward position specialist. </a:t>
            </a:r>
          </a:p>
          <a:p>
            <a:pPr lvl="1">
              <a:buFont typeface="Wingdings" pitchFamily="2" charset="2"/>
              <a:buChar char="v"/>
            </a:pPr>
            <a:r>
              <a:rPr lang="en-US" sz="2300" dirty="0"/>
              <a:t>To develop a </a:t>
            </a:r>
            <a:r>
              <a:rPr lang="en-US" sz="2300" dirty="0" err="1"/>
              <a:t>discriminant</a:t>
            </a:r>
            <a:r>
              <a:rPr lang="en-US" sz="2300" dirty="0"/>
              <a:t> model for classifying a player into guard and forward position. </a:t>
            </a:r>
          </a:p>
          <a:p>
            <a:pPr lvl="1">
              <a:buFont typeface="Wingdings" pitchFamily="2" charset="2"/>
              <a:buChar char="v"/>
            </a:pPr>
            <a:r>
              <a:rPr lang="en-US" sz="2300" dirty="0"/>
              <a:t>To test the validity of model.</a:t>
            </a:r>
          </a:p>
          <a:p>
            <a:pPr lvl="1">
              <a:buFont typeface="Wingdings" pitchFamily="2" charset="2"/>
              <a:buChar char="v"/>
            </a:pPr>
            <a:r>
              <a:rPr lang="en-US" sz="2300" dirty="0"/>
              <a:t>To find the percentage of correct classification of the subjects in the groups.</a:t>
            </a:r>
          </a:p>
        </p:txBody>
      </p:sp>
      <p:sp>
        <p:nvSpPr>
          <p:cNvPr id="6" name="Rectangle 5"/>
          <p:cNvSpPr/>
          <p:nvPr/>
        </p:nvSpPr>
        <p:spPr>
          <a:xfrm>
            <a:off x="838200" y="1447800"/>
            <a:ext cx="2133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 </a:t>
            </a:r>
          </a:p>
          <a:p>
            <a:r>
              <a:rPr lang="en-US" sz="2400" i="1" dirty="0"/>
              <a:t>Objectives</a:t>
            </a:r>
            <a:endParaRPr lang="en-US" sz="2400" dirty="0"/>
          </a:p>
          <a:p>
            <a:endParaRPr lang="en-US" sz="2400" dirty="0"/>
          </a:p>
        </p:txBody>
      </p:sp>
      <p:sp>
        <p:nvSpPr>
          <p:cNvPr id="7" name="Slide Number Placeholder 6"/>
          <p:cNvSpPr>
            <a:spLocks noGrp="1"/>
          </p:cNvSpPr>
          <p:nvPr>
            <p:ph type="sldNum" sz="quarter" idx="12"/>
          </p:nvPr>
        </p:nvSpPr>
        <p:spPr/>
        <p:txBody>
          <a:bodyPr/>
          <a:lstStyle/>
          <a:p>
            <a:fld id="{3ABC6503-EEE6-4635-A9E9-40F35D9069D7}"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762000" y="1905001"/>
            <a:ext cx="7315200" cy="761999"/>
          </a:xfrm>
        </p:spPr>
        <p:txBody>
          <a:bodyPr>
            <a:normAutofit/>
          </a:bodyPr>
          <a:lstStyle/>
          <a:p>
            <a:pPr marL="0" indent="0">
              <a:buNone/>
            </a:pPr>
            <a:r>
              <a:rPr lang="en-US" sz="2000" dirty="0" err="1"/>
              <a:t>Discriminant</a:t>
            </a:r>
            <a:r>
              <a:rPr lang="en-US" sz="2000" dirty="0"/>
              <a:t> Analysis may be used to solve the problem of player’s discrimination by game position.</a:t>
            </a:r>
          </a:p>
        </p:txBody>
      </p:sp>
      <p:sp>
        <p:nvSpPr>
          <p:cNvPr id="5" name="Rectangle 4"/>
          <p:cNvSpPr/>
          <p:nvPr/>
        </p:nvSpPr>
        <p:spPr>
          <a:xfrm>
            <a:off x="838200" y="1295400"/>
            <a:ext cx="2133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 </a:t>
            </a:r>
          </a:p>
          <a:p>
            <a:r>
              <a:rPr lang="en-US" sz="2400" i="1" dirty="0"/>
              <a:t>Test</a:t>
            </a:r>
            <a:endParaRPr lang="en-US" sz="2400" dirty="0"/>
          </a:p>
          <a:p>
            <a:endParaRPr lang="en-US" sz="2400" dirty="0"/>
          </a:p>
        </p:txBody>
      </p:sp>
      <p:sp>
        <p:nvSpPr>
          <p:cNvPr id="6" name="Rectangle 5"/>
          <p:cNvSpPr/>
          <p:nvPr/>
        </p:nvSpPr>
        <p:spPr>
          <a:xfrm>
            <a:off x="838200" y="3046035"/>
            <a:ext cx="2895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 </a:t>
            </a:r>
          </a:p>
          <a:p>
            <a:r>
              <a:rPr lang="en-US" sz="1600" i="1" dirty="0"/>
              <a:t>Output generated by the SPSS</a:t>
            </a:r>
            <a:endParaRPr lang="en-US" sz="1600" dirty="0"/>
          </a:p>
          <a:p>
            <a:endParaRPr lang="en-US" sz="2400" dirty="0"/>
          </a:p>
        </p:txBody>
      </p:sp>
      <p:sp>
        <p:nvSpPr>
          <p:cNvPr id="7" name="TextBox 6"/>
          <p:cNvSpPr txBox="1"/>
          <p:nvPr/>
        </p:nvSpPr>
        <p:spPr>
          <a:xfrm>
            <a:off x="838200" y="3579435"/>
            <a:ext cx="7086600" cy="3108543"/>
          </a:xfrm>
          <a:prstGeom prst="rect">
            <a:avLst/>
          </a:prstGeom>
          <a:noFill/>
        </p:spPr>
        <p:txBody>
          <a:bodyPr wrap="square" rtlCol="0">
            <a:spAutoFit/>
          </a:bodyPr>
          <a:lstStyle/>
          <a:p>
            <a:r>
              <a:rPr lang="en-US" sz="1600" dirty="0"/>
              <a:t>The objectives of the study can be achieved by using the SPSS output. It provides the following five outputs to fulfill the above listed objectives:</a:t>
            </a:r>
          </a:p>
          <a:p>
            <a:r>
              <a:rPr lang="en-US" sz="1600" dirty="0"/>
              <a:t> </a:t>
            </a:r>
          </a:p>
          <a:p>
            <a:pPr marL="855663" lvl="1" indent="-398463">
              <a:buFont typeface="Wingdings" pitchFamily="2" charset="2"/>
              <a:buChar char="v"/>
            </a:pPr>
            <a:r>
              <a:rPr lang="en-US" sz="1600" dirty="0"/>
              <a:t>Standardized canonical </a:t>
            </a:r>
            <a:r>
              <a:rPr lang="en-US" sz="1600" dirty="0" err="1"/>
              <a:t>discriminant</a:t>
            </a:r>
            <a:r>
              <a:rPr lang="en-US" sz="1600" dirty="0"/>
              <a:t> function coefficients table; </a:t>
            </a:r>
          </a:p>
          <a:p>
            <a:pPr marL="855663" lvl="1" indent="-398463"/>
            <a:endParaRPr lang="en-US" sz="1600" dirty="0"/>
          </a:p>
          <a:p>
            <a:pPr marL="855663" lvl="1" indent="-398463">
              <a:buFont typeface="Wingdings" pitchFamily="2" charset="2"/>
              <a:buChar char="v"/>
            </a:pPr>
            <a:r>
              <a:rPr lang="en-US" sz="1600" dirty="0" err="1"/>
              <a:t>Unstandardized</a:t>
            </a:r>
            <a:r>
              <a:rPr lang="en-US" sz="1600" dirty="0"/>
              <a:t> canonical </a:t>
            </a:r>
            <a:r>
              <a:rPr lang="en-US" sz="1600" dirty="0" err="1"/>
              <a:t>discriminant</a:t>
            </a:r>
            <a:r>
              <a:rPr lang="en-US" sz="1600" dirty="0"/>
              <a:t> function coefficients table;</a:t>
            </a:r>
          </a:p>
          <a:p>
            <a:pPr marL="855663" lvl="1" indent="-398463"/>
            <a:r>
              <a:rPr lang="en-US" sz="1600" dirty="0"/>
              <a:t> </a:t>
            </a:r>
          </a:p>
          <a:p>
            <a:pPr marL="855663" lvl="1" indent="-398463">
              <a:buFont typeface="Wingdings" pitchFamily="2" charset="2"/>
              <a:buChar char="v"/>
            </a:pPr>
            <a:r>
              <a:rPr lang="en-US" sz="1600" dirty="0"/>
              <a:t>Functions at group </a:t>
            </a:r>
            <a:r>
              <a:rPr lang="en-US" sz="1600" dirty="0" err="1"/>
              <a:t>centroids</a:t>
            </a:r>
            <a:r>
              <a:rPr lang="en-US" sz="1600" dirty="0"/>
              <a:t>;</a:t>
            </a:r>
          </a:p>
          <a:p>
            <a:pPr marL="855663" lvl="1" indent="-398463"/>
            <a:r>
              <a:rPr lang="en-US" sz="1600" i="1" dirty="0"/>
              <a:t> </a:t>
            </a:r>
            <a:endParaRPr lang="en-US" sz="1600" dirty="0"/>
          </a:p>
          <a:p>
            <a:pPr marL="855663" lvl="1" indent="-398463">
              <a:buFont typeface="Wingdings" pitchFamily="2" charset="2"/>
              <a:buChar char="v"/>
            </a:pPr>
            <a:r>
              <a:rPr lang="en-US" sz="1600" dirty="0"/>
              <a:t>The value of </a:t>
            </a:r>
            <a:r>
              <a:rPr lang="en-US" sz="1600" dirty="0" err="1"/>
              <a:t>Wilks</a:t>
            </a:r>
            <a:r>
              <a:rPr lang="en-US" sz="1600" dirty="0"/>
              <a:t>’ lambda and significance of chi-square test;</a:t>
            </a:r>
          </a:p>
          <a:p>
            <a:pPr marL="855663" lvl="1" indent="-398463"/>
            <a:r>
              <a:rPr lang="en-US" sz="1600" dirty="0"/>
              <a:t> </a:t>
            </a:r>
          </a:p>
          <a:p>
            <a:pPr marL="855663" lvl="1" indent="-398463">
              <a:buFont typeface="Wingdings" pitchFamily="2" charset="2"/>
              <a:buChar char="v"/>
            </a:pPr>
            <a:r>
              <a:rPr lang="en-US" sz="1600" dirty="0"/>
              <a:t>Classification matrix.</a:t>
            </a:r>
          </a:p>
        </p:txBody>
      </p:sp>
      <p:sp>
        <p:nvSpPr>
          <p:cNvPr id="8" name="Title 1"/>
          <p:cNvSpPr>
            <a:spLocks noGrp="1"/>
          </p:cNvSpPr>
          <p:nvPr>
            <p:ph type="title"/>
          </p:nvPr>
        </p:nvSpPr>
        <p:spPr>
          <a:xfrm>
            <a:off x="457200" y="0"/>
            <a:ext cx="8229600" cy="7620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sz="2800" b="1" dirty="0"/>
            </a:br>
            <a:br>
              <a:rPr lang="en-US" sz="2800" b="1" dirty="0"/>
            </a:br>
            <a:br>
              <a:rPr lang="en-US" sz="2800" b="1" dirty="0"/>
            </a:br>
            <a:br>
              <a:rPr lang="en-US" sz="2800" b="1" dirty="0"/>
            </a:br>
            <a:r>
              <a:rPr lang="en-US" sz="4000" b="1" dirty="0"/>
              <a:t>Plan of Study- </a:t>
            </a:r>
            <a:r>
              <a:rPr lang="en-US" sz="2700" i="1" dirty="0"/>
              <a:t>Output generated by the SPSS</a:t>
            </a:r>
            <a:br>
              <a:rPr lang="en-US" dirty="0"/>
            </a:br>
            <a:br>
              <a:rPr lang="en-US" sz="2800" dirty="0"/>
            </a:br>
            <a:br>
              <a:rPr lang="en-US" dirty="0"/>
            </a:br>
            <a:endParaRPr lang="en-US" dirty="0"/>
          </a:p>
        </p:txBody>
      </p:sp>
      <p:sp>
        <p:nvSpPr>
          <p:cNvPr id="9" name="Slide Number Placeholder 8"/>
          <p:cNvSpPr>
            <a:spLocks noGrp="1"/>
          </p:cNvSpPr>
          <p:nvPr>
            <p:ph type="sldNum" sz="quarter" idx="12"/>
          </p:nvPr>
        </p:nvSpPr>
        <p:spPr/>
        <p:txBody>
          <a:bodyPr/>
          <a:lstStyle/>
          <a:p>
            <a:fld id="{3ABC6503-EEE6-4635-A9E9-40F35D9069D7}"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38200" y="1752600"/>
            <a:ext cx="7162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t> 1. </a:t>
            </a:r>
            <a:r>
              <a:rPr lang="en-US" sz="2000" dirty="0"/>
              <a:t>Standardized canonical </a:t>
            </a:r>
            <a:r>
              <a:rPr lang="en-US" sz="2000" dirty="0" err="1"/>
              <a:t>discriminant</a:t>
            </a:r>
            <a:r>
              <a:rPr lang="en-US" sz="2000" dirty="0"/>
              <a:t> function coefficients table</a:t>
            </a:r>
          </a:p>
        </p:txBody>
      </p:sp>
      <p:sp>
        <p:nvSpPr>
          <p:cNvPr id="7" name="TextBox 6"/>
          <p:cNvSpPr txBox="1"/>
          <p:nvPr/>
        </p:nvSpPr>
        <p:spPr>
          <a:xfrm>
            <a:off x="228600" y="2486561"/>
            <a:ext cx="7086600" cy="1323439"/>
          </a:xfrm>
          <a:prstGeom prst="rect">
            <a:avLst/>
          </a:prstGeom>
          <a:noFill/>
        </p:spPr>
        <p:txBody>
          <a:bodyPr wrap="square" rtlCol="0">
            <a:spAutoFit/>
          </a:bodyPr>
          <a:lstStyle/>
          <a:p>
            <a:pPr marL="855663" lvl="1" indent="-398463">
              <a:buFont typeface="Wingdings" pitchFamily="2" charset="2"/>
              <a:buChar char="v"/>
            </a:pPr>
            <a:r>
              <a:rPr lang="en-US" sz="1600" dirty="0"/>
              <a:t>Provides the </a:t>
            </a:r>
            <a:r>
              <a:rPr lang="en-US" sz="1600" dirty="0" err="1"/>
              <a:t>standardised</a:t>
            </a:r>
            <a:r>
              <a:rPr lang="en-US" sz="1600" dirty="0"/>
              <a:t> coefficients of each variables. </a:t>
            </a:r>
          </a:p>
          <a:p>
            <a:pPr marL="855663" lvl="1" indent="-398463">
              <a:buFont typeface="Wingdings" pitchFamily="2" charset="2"/>
              <a:buChar char="v"/>
            </a:pPr>
            <a:r>
              <a:rPr lang="en-US" sz="1600" dirty="0"/>
              <a:t>The  variable having larger coefficient indicates more discriminating power. </a:t>
            </a:r>
          </a:p>
          <a:p>
            <a:pPr marL="855663" lvl="1" indent="-398463">
              <a:buFont typeface="Wingdings" pitchFamily="2" charset="2"/>
              <a:buChar char="v"/>
            </a:pPr>
            <a:r>
              <a:rPr lang="en-US" sz="1600" dirty="0"/>
              <a:t>The output can be used to show the relative importance of variables in developing the </a:t>
            </a:r>
            <a:r>
              <a:rPr lang="en-US" sz="1600" dirty="0" err="1"/>
              <a:t>discriminant</a:t>
            </a:r>
            <a:r>
              <a:rPr lang="en-US" sz="1600" dirty="0"/>
              <a:t> function. </a:t>
            </a:r>
          </a:p>
        </p:txBody>
      </p:sp>
      <p:sp>
        <p:nvSpPr>
          <p:cNvPr id="8" name="Title 1"/>
          <p:cNvSpPr>
            <a:spLocks noGrp="1"/>
          </p:cNvSpPr>
          <p:nvPr>
            <p:ph type="title"/>
          </p:nvPr>
        </p:nvSpPr>
        <p:spPr>
          <a:xfrm>
            <a:off x="457200" y="0"/>
            <a:ext cx="8382000" cy="11430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sz="2800" b="1" dirty="0"/>
            </a:br>
            <a:br>
              <a:rPr lang="en-US" sz="2800" b="1" dirty="0"/>
            </a:br>
            <a:br>
              <a:rPr lang="en-US" sz="2800" b="1" dirty="0"/>
            </a:br>
            <a:r>
              <a:rPr lang="en-US" sz="4000" b="1" dirty="0"/>
              <a:t>Plan of Study- </a:t>
            </a:r>
            <a:r>
              <a:rPr lang="en-US" sz="2200" i="1" dirty="0"/>
              <a:t>Interpretation of the</a:t>
            </a:r>
            <a:r>
              <a:rPr lang="en-US" sz="2200" b="1" dirty="0"/>
              <a:t> </a:t>
            </a:r>
            <a:r>
              <a:rPr lang="en-US" sz="2200" i="1" dirty="0"/>
              <a:t>Output generated by the SPSS</a:t>
            </a:r>
            <a:br>
              <a:rPr lang="en-US" dirty="0"/>
            </a:br>
            <a:br>
              <a:rPr lang="en-US" sz="2800" dirty="0"/>
            </a:br>
            <a:br>
              <a:rPr lang="en-US" dirty="0"/>
            </a:br>
            <a:endParaRPr lang="en-US" dirty="0"/>
          </a:p>
        </p:txBody>
      </p:sp>
      <p:sp>
        <p:nvSpPr>
          <p:cNvPr id="10" name="Rectangle 9"/>
          <p:cNvSpPr/>
          <p:nvPr/>
        </p:nvSpPr>
        <p:spPr>
          <a:xfrm>
            <a:off x="838200" y="4419600"/>
            <a:ext cx="7315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t> 2. </a:t>
            </a:r>
            <a:r>
              <a:rPr lang="en-US" sz="2000" dirty="0" err="1"/>
              <a:t>Unstandardized</a:t>
            </a:r>
            <a:r>
              <a:rPr lang="en-US" sz="2000" dirty="0"/>
              <a:t> canonical </a:t>
            </a:r>
            <a:r>
              <a:rPr lang="en-US" sz="2000" dirty="0" err="1"/>
              <a:t>discriminant</a:t>
            </a:r>
            <a:r>
              <a:rPr lang="en-US" sz="2000" dirty="0"/>
              <a:t> function coefficients table</a:t>
            </a:r>
          </a:p>
        </p:txBody>
      </p:sp>
      <p:sp>
        <p:nvSpPr>
          <p:cNvPr id="11" name="TextBox 10"/>
          <p:cNvSpPr txBox="1"/>
          <p:nvPr/>
        </p:nvSpPr>
        <p:spPr>
          <a:xfrm>
            <a:off x="762000" y="5153561"/>
            <a:ext cx="7086600" cy="923330"/>
          </a:xfrm>
          <a:prstGeom prst="rect">
            <a:avLst/>
          </a:prstGeom>
          <a:noFill/>
        </p:spPr>
        <p:txBody>
          <a:bodyPr wrap="square" rtlCol="0">
            <a:spAutoFit/>
          </a:bodyPr>
          <a:lstStyle/>
          <a:p>
            <a:pPr marL="457200" lvl="0" indent="-457200">
              <a:buFont typeface="Wingdings" pitchFamily="2" charset="2"/>
              <a:buChar char="v"/>
            </a:pPr>
            <a:r>
              <a:rPr lang="en-US" dirty="0"/>
              <a:t>Output contains the </a:t>
            </a:r>
            <a:r>
              <a:rPr lang="en-US" dirty="0" err="1"/>
              <a:t>unstandardised</a:t>
            </a:r>
            <a:r>
              <a:rPr lang="en-US" dirty="0"/>
              <a:t> coefficients of the variables selected in the model </a:t>
            </a:r>
          </a:p>
          <a:p>
            <a:pPr marL="457200" lvl="0" indent="-457200">
              <a:buFont typeface="Wingdings" pitchFamily="2" charset="2"/>
              <a:buChar char="v"/>
            </a:pPr>
            <a:r>
              <a:rPr lang="en-US" dirty="0"/>
              <a:t>Used to build the </a:t>
            </a:r>
            <a:r>
              <a:rPr lang="en-US" dirty="0" err="1"/>
              <a:t>discriminant</a:t>
            </a:r>
            <a:r>
              <a:rPr lang="en-US" dirty="0"/>
              <a:t> function </a:t>
            </a:r>
          </a:p>
        </p:txBody>
      </p:sp>
      <p:sp>
        <p:nvSpPr>
          <p:cNvPr id="9" name="Slide Number Placeholder 8"/>
          <p:cNvSpPr>
            <a:spLocks noGrp="1"/>
          </p:cNvSpPr>
          <p:nvPr>
            <p:ph type="sldNum" sz="quarter" idx="12"/>
          </p:nvPr>
        </p:nvSpPr>
        <p:spPr/>
        <p:txBody>
          <a:bodyPr/>
          <a:lstStyle/>
          <a:p>
            <a:fld id="{3ABC6503-EEE6-4635-A9E9-40F35D9069D7}"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38200" y="1362670"/>
            <a:ext cx="35814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000" b="1" dirty="0"/>
              <a:t> 3. </a:t>
            </a:r>
            <a:r>
              <a:rPr lang="en-US" sz="2000" dirty="0"/>
              <a:t>Functions at group </a:t>
            </a:r>
            <a:r>
              <a:rPr lang="en-US" sz="2000" dirty="0" err="1"/>
              <a:t>centroids</a:t>
            </a:r>
            <a:endParaRPr lang="en-US" sz="2000" dirty="0"/>
          </a:p>
        </p:txBody>
      </p:sp>
      <p:sp>
        <p:nvSpPr>
          <p:cNvPr id="9" name="TextBox 8"/>
          <p:cNvSpPr txBox="1"/>
          <p:nvPr/>
        </p:nvSpPr>
        <p:spPr>
          <a:xfrm>
            <a:off x="762000" y="1896070"/>
            <a:ext cx="7086600" cy="923330"/>
          </a:xfrm>
          <a:prstGeom prst="rect">
            <a:avLst/>
          </a:prstGeom>
          <a:noFill/>
        </p:spPr>
        <p:txBody>
          <a:bodyPr wrap="square" rtlCol="0">
            <a:spAutoFit/>
          </a:bodyPr>
          <a:lstStyle/>
          <a:p>
            <a:pPr marL="457200" lvl="0" indent="-457200">
              <a:buFont typeface="Wingdings" pitchFamily="2" charset="2"/>
              <a:buChar char="v"/>
            </a:pPr>
            <a:r>
              <a:rPr lang="en-US" dirty="0"/>
              <a:t>Output provides the mean value of the transformed groups </a:t>
            </a:r>
          </a:p>
          <a:p>
            <a:pPr marL="457200" lvl="0" indent="-457200">
              <a:buFont typeface="Wingdings" pitchFamily="2" charset="2"/>
              <a:buChar char="v"/>
            </a:pPr>
            <a:r>
              <a:rPr lang="en-US" dirty="0"/>
              <a:t>Mid point of these two mean is used for </a:t>
            </a:r>
            <a:r>
              <a:rPr lang="en-US" dirty="0" err="1"/>
              <a:t>classfying</a:t>
            </a:r>
            <a:r>
              <a:rPr lang="en-US" dirty="0"/>
              <a:t> a subject in either of the two groups</a:t>
            </a:r>
          </a:p>
        </p:txBody>
      </p:sp>
      <p:sp>
        <p:nvSpPr>
          <p:cNvPr id="10" name="Title 1"/>
          <p:cNvSpPr>
            <a:spLocks noGrp="1"/>
          </p:cNvSpPr>
          <p:nvPr>
            <p:ph type="title"/>
          </p:nvPr>
        </p:nvSpPr>
        <p:spPr>
          <a:xfrm>
            <a:off x="457200" y="16042"/>
            <a:ext cx="8382000" cy="7620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sz="2800" b="1" dirty="0"/>
            </a:br>
            <a:br>
              <a:rPr lang="en-US" sz="2800" b="1" dirty="0"/>
            </a:br>
            <a:br>
              <a:rPr lang="en-US" sz="2800" b="1" dirty="0"/>
            </a:br>
            <a:br>
              <a:rPr lang="en-US" sz="2800" b="1" dirty="0"/>
            </a:br>
            <a:r>
              <a:rPr lang="en-US" sz="4000" b="1" dirty="0"/>
              <a:t>Plan of Study- </a:t>
            </a:r>
            <a:r>
              <a:rPr lang="en-US" sz="2200" i="1" dirty="0"/>
              <a:t>Interpretation of the</a:t>
            </a:r>
            <a:r>
              <a:rPr lang="en-US" sz="2200" b="1" dirty="0"/>
              <a:t> </a:t>
            </a:r>
            <a:r>
              <a:rPr lang="en-US" sz="2200" i="1" dirty="0"/>
              <a:t>Output generated by the SPSS</a:t>
            </a:r>
            <a:br>
              <a:rPr lang="en-US" dirty="0"/>
            </a:br>
            <a:br>
              <a:rPr lang="en-US" sz="2800" dirty="0"/>
            </a:br>
            <a:br>
              <a:rPr lang="en-US" dirty="0"/>
            </a:br>
            <a:endParaRPr lang="en-US" dirty="0"/>
          </a:p>
        </p:txBody>
      </p:sp>
      <p:sp>
        <p:nvSpPr>
          <p:cNvPr id="11" name="Rectangle 10"/>
          <p:cNvSpPr/>
          <p:nvPr/>
        </p:nvSpPr>
        <p:spPr>
          <a:xfrm>
            <a:off x="838200" y="3247310"/>
            <a:ext cx="7086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000" dirty="0"/>
              <a:t> 4. The value of </a:t>
            </a:r>
            <a:r>
              <a:rPr lang="en-US" sz="2000" dirty="0" err="1"/>
              <a:t>Wilks</a:t>
            </a:r>
            <a:r>
              <a:rPr lang="en-US" sz="2000" dirty="0"/>
              <a:t>’ lambda and significance of chi-square test</a:t>
            </a:r>
          </a:p>
        </p:txBody>
      </p:sp>
      <p:sp>
        <p:nvSpPr>
          <p:cNvPr id="12" name="TextBox 11"/>
          <p:cNvSpPr txBox="1"/>
          <p:nvPr/>
        </p:nvSpPr>
        <p:spPr>
          <a:xfrm>
            <a:off x="762000" y="3810000"/>
            <a:ext cx="7086600" cy="1200329"/>
          </a:xfrm>
          <a:prstGeom prst="rect">
            <a:avLst/>
          </a:prstGeom>
          <a:noFill/>
        </p:spPr>
        <p:txBody>
          <a:bodyPr wrap="square" rtlCol="0">
            <a:spAutoFit/>
          </a:bodyPr>
          <a:lstStyle/>
          <a:p>
            <a:pPr marL="457200" lvl="0" indent="-457200">
              <a:buFont typeface="Wingdings" pitchFamily="2" charset="2"/>
              <a:buChar char="v"/>
            </a:pPr>
            <a:r>
              <a:rPr lang="en-US" dirty="0"/>
              <a:t>The value of </a:t>
            </a:r>
            <a:r>
              <a:rPr lang="en-US" dirty="0" err="1"/>
              <a:t>Wilks</a:t>
            </a:r>
            <a:r>
              <a:rPr lang="en-US" dirty="0"/>
              <a:t>’ lambda explains the discriminating power of the model </a:t>
            </a:r>
          </a:p>
          <a:p>
            <a:pPr marL="457200" lvl="0" indent="-457200">
              <a:buFont typeface="Wingdings" pitchFamily="2" charset="2"/>
              <a:buChar char="v"/>
            </a:pPr>
            <a:r>
              <a:rPr lang="en-US" dirty="0"/>
              <a:t>Significant value of chi-square indicates significance of the model in discriminating between two groups.</a:t>
            </a:r>
          </a:p>
        </p:txBody>
      </p:sp>
      <p:sp>
        <p:nvSpPr>
          <p:cNvPr id="13" name="Rectangle 12"/>
          <p:cNvSpPr/>
          <p:nvPr/>
        </p:nvSpPr>
        <p:spPr>
          <a:xfrm>
            <a:off x="838200" y="5457110"/>
            <a:ext cx="2743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t> </a:t>
            </a:r>
          </a:p>
          <a:p>
            <a:r>
              <a:rPr lang="en-US" sz="2000" dirty="0"/>
              <a:t>5. </a:t>
            </a:r>
            <a:r>
              <a:rPr lang="en-US" sz="2000" dirty="0" err="1"/>
              <a:t>Clssification</a:t>
            </a:r>
            <a:r>
              <a:rPr lang="en-US" sz="2000" dirty="0"/>
              <a:t> matrix.</a:t>
            </a:r>
          </a:p>
          <a:p>
            <a:pPr lvl="0"/>
            <a:endParaRPr lang="en-US" sz="2000" dirty="0"/>
          </a:p>
        </p:txBody>
      </p:sp>
      <p:sp>
        <p:nvSpPr>
          <p:cNvPr id="14" name="TextBox 13"/>
          <p:cNvSpPr txBox="1"/>
          <p:nvPr/>
        </p:nvSpPr>
        <p:spPr>
          <a:xfrm>
            <a:off x="762000" y="6019800"/>
            <a:ext cx="7086600" cy="646331"/>
          </a:xfrm>
          <a:prstGeom prst="rect">
            <a:avLst/>
          </a:prstGeom>
          <a:noFill/>
        </p:spPr>
        <p:txBody>
          <a:bodyPr wrap="square" rtlCol="0">
            <a:spAutoFit/>
          </a:bodyPr>
          <a:lstStyle/>
          <a:p>
            <a:pPr marL="457200" lvl="0" indent="-457200">
              <a:buFont typeface="Wingdings" pitchFamily="2" charset="2"/>
              <a:buChar char="v"/>
            </a:pPr>
            <a:r>
              <a:rPr lang="en-US" dirty="0"/>
              <a:t>The fifth output provides the number of subjects </a:t>
            </a:r>
            <a:r>
              <a:rPr lang="en-US" dirty="0" err="1"/>
              <a:t>classifiying</a:t>
            </a:r>
            <a:r>
              <a:rPr lang="en-US" dirty="0"/>
              <a:t> correctly into group. </a:t>
            </a:r>
          </a:p>
        </p:txBody>
      </p:sp>
      <p:sp>
        <p:nvSpPr>
          <p:cNvPr id="15" name="Slide Number Placeholder 14"/>
          <p:cNvSpPr>
            <a:spLocks noGrp="1"/>
          </p:cNvSpPr>
          <p:nvPr>
            <p:ph type="sldNum" sz="quarter" idx="12"/>
          </p:nvPr>
        </p:nvSpPr>
        <p:spPr/>
        <p:txBody>
          <a:bodyPr/>
          <a:lstStyle/>
          <a:p>
            <a:fld id="{3ABC6503-EEE6-4635-A9E9-40F35D9069D7}"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42"/>
            <a:ext cx="8229600" cy="99060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br>
              <a:rPr lang="en-US" sz="2700" b="1" dirty="0"/>
            </a:br>
            <a:br>
              <a:rPr lang="en-US" sz="2700" b="1" dirty="0"/>
            </a:br>
            <a:r>
              <a:rPr lang="en-US" sz="3100" b="1" dirty="0"/>
              <a:t>Solved Example of </a:t>
            </a:r>
            <a:r>
              <a:rPr lang="en-US" sz="3100" b="1" dirty="0" err="1"/>
              <a:t>Discriminant</a:t>
            </a:r>
            <a:r>
              <a:rPr lang="en-US" sz="3100" b="1" dirty="0"/>
              <a:t> Analysis using SPSS </a:t>
            </a:r>
            <a:br>
              <a:rPr lang="en-US" dirty="0"/>
            </a:br>
            <a:br>
              <a:rPr lang="en-US" dirty="0"/>
            </a:br>
            <a:endParaRPr lang="en-US" dirty="0"/>
          </a:p>
        </p:txBody>
      </p:sp>
      <p:sp>
        <p:nvSpPr>
          <p:cNvPr id="4" name="TextBox 3"/>
          <p:cNvSpPr txBox="1"/>
          <p:nvPr/>
        </p:nvSpPr>
        <p:spPr>
          <a:xfrm>
            <a:off x="381000" y="533400"/>
            <a:ext cx="8229600" cy="461665"/>
          </a:xfrm>
          <a:prstGeom prst="rect">
            <a:avLst/>
          </a:prstGeom>
          <a:noFill/>
        </p:spPr>
        <p:txBody>
          <a:bodyPr wrap="square" rtlCol="0">
            <a:spAutoFit/>
          </a:bodyPr>
          <a:lstStyle/>
          <a:p>
            <a:pPr algn="r"/>
            <a:r>
              <a:rPr lang="en-US" dirty="0"/>
              <a:t>- </a:t>
            </a:r>
            <a:r>
              <a:rPr lang="en-US" sz="2400" i="1" dirty="0"/>
              <a:t>An Application in Sports</a:t>
            </a:r>
            <a:endParaRPr lang="en-US" sz="2400" dirty="0"/>
          </a:p>
        </p:txBody>
      </p:sp>
      <p:sp>
        <p:nvSpPr>
          <p:cNvPr id="5" name="Rectangle 4"/>
          <p:cNvSpPr/>
          <p:nvPr/>
        </p:nvSpPr>
        <p:spPr>
          <a:xfrm>
            <a:off x="838200" y="1362670"/>
            <a:ext cx="1371600" cy="3137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000" b="1" dirty="0"/>
              <a:t> Objective</a:t>
            </a:r>
            <a:endParaRPr lang="en-US" sz="2000" dirty="0"/>
          </a:p>
        </p:txBody>
      </p:sp>
      <p:sp>
        <p:nvSpPr>
          <p:cNvPr id="6" name="TextBox 5"/>
          <p:cNvSpPr txBox="1"/>
          <p:nvPr/>
        </p:nvSpPr>
        <p:spPr>
          <a:xfrm>
            <a:off x="762000" y="1896070"/>
            <a:ext cx="7086600" cy="646331"/>
          </a:xfrm>
          <a:prstGeom prst="rect">
            <a:avLst/>
          </a:prstGeom>
          <a:noFill/>
        </p:spPr>
        <p:txBody>
          <a:bodyPr wrap="square" rtlCol="0">
            <a:spAutoFit/>
          </a:bodyPr>
          <a:lstStyle/>
          <a:p>
            <a:r>
              <a:rPr lang="en-US" dirty="0"/>
              <a:t>To develop a </a:t>
            </a:r>
            <a:r>
              <a:rPr lang="en-US" dirty="0" err="1"/>
              <a:t>discriminant</a:t>
            </a:r>
            <a:r>
              <a:rPr lang="en-US" dirty="0"/>
              <a:t> function for classifying an individual into sub-junior or junior category</a:t>
            </a:r>
          </a:p>
        </p:txBody>
      </p:sp>
      <p:sp>
        <p:nvSpPr>
          <p:cNvPr id="7" name="Rectangle 6"/>
          <p:cNvSpPr/>
          <p:nvPr/>
        </p:nvSpPr>
        <p:spPr>
          <a:xfrm>
            <a:off x="838200" y="2971800"/>
            <a:ext cx="1066800" cy="2578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000" dirty="0"/>
              <a:t> Sample</a:t>
            </a:r>
          </a:p>
        </p:txBody>
      </p:sp>
      <p:sp>
        <p:nvSpPr>
          <p:cNvPr id="8" name="TextBox 7"/>
          <p:cNvSpPr txBox="1"/>
          <p:nvPr/>
        </p:nvSpPr>
        <p:spPr>
          <a:xfrm>
            <a:off x="762000" y="3534490"/>
            <a:ext cx="7086600" cy="646331"/>
          </a:xfrm>
          <a:prstGeom prst="rect">
            <a:avLst/>
          </a:prstGeom>
          <a:noFill/>
        </p:spPr>
        <p:txBody>
          <a:bodyPr wrap="square" rtlCol="0">
            <a:spAutoFit/>
          </a:bodyPr>
          <a:lstStyle/>
          <a:p>
            <a:r>
              <a:rPr lang="en-US" dirty="0"/>
              <a:t>Anthropometric parameters of 10 sub-junior and 10 junior male basketball players.</a:t>
            </a:r>
          </a:p>
        </p:txBody>
      </p:sp>
      <p:sp>
        <p:nvSpPr>
          <p:cNvPr id="9" name="Rectangle 8"/>
          <p:cNvSpPr/>
          <p:nvPr/>
        </p:nvSpPr>
        <p:spPr>
          <a:xfrm>
            <a:off x="838200" y="4667071"/>
            <a:ext cx="2133600" cy="3340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t> </a:t>
            </a:r>
          </a:p>
          <a:p>
            <a:r>
              <a:rPr lang="en-US" sz="2000" dirty="0"/>
              <a:t>Research Issues</a:t>
            </a:r>
          </a:p>
          <a:p>
            <a:pPr lvl="0"/>
            <a:endParaRPr lang="en-US" sz="2000" dirty="0"/>
          </a:p>
        </p:txBody>
      </p:sp>
      <p:sp>
        <p:nvSpPr>
          <p:cNvPr id="10" name="TextBox 9"/>
          <p:cNvSpPr txBox="1"/>
          <p:nvPr/>
        </p:nvSpPr>
        <p:spPr>
          <a:xfrm>
            <a:off x="762000" y="5229761"/>
            <a:ext cx="7086600" cy="1200329"/>
          </a:xfrm>
          <a:prstGeom prst="rect">
            <a:avLst/>
          </a:prstGeom>
          <a:noFill/>
        </p:spPr>
        <p:txBody>
          <a:bodyPr wrap="square" rtlCol="0">
            <a:spAutoFit/>
          </a:bodyPr>
          <a:lstStyle/>
          <a:p>
            <a:pPr marL="398463" indent="-398463">
              <a:buFont typeface="Wingdings" pitchFamily="2" charset="2"/>
              <a:buChar char="v"/>
            </a:pPr>
            <a:r>
              <a:rPr lang="en-US" dirty="0"/>
              <a:t>Test the significance of the developed model.</a:t>
            </a:r>
          </a:p>
          <a:p>
            <a:pPr marL="398463" indent="-398463">
              <a:buFont typeface="Wingdings" pitchFamily="2" charset="2"/>
              <a:buChar char="v"/>
            </a:pPr>
            <a:r>
              <a:rPr lang="en-US" dirty="0"/>
              <a:t>Discuss the efficiency of classification </a:t>
            </a:r>
          </a:p>
          <a:p>
            <a:pPr marL="398463" indent="-398463">
              <a:buFont typeface="Wingdings" pitchFamily="2" charset="2"/>
              <a:buChar char="v"/>
            </a:pPr>
            <a:r>
              <a:rPr lang="en-US" dirty="0"/>
              <a:t>Find the relative importance of the independent variables retained in the model. </a:t>
            </a:r>
          </a:p>
        </p:txBody>
      </p:sp>
      <p:sp>
        <p:nvSpPr>
          <p:cNvPr id="11" name="Slide Number Placeholder 10"/>
          <p:cNvSpPr>
            <a:spLocks noGrp="1"/>
          </p:cNvSpPr>
          <p:nvPr>
            <p:ph type="sldNum" sz="quarter" idx="12"/>
          </p:nvPr>
        </p:nvSpPr>
        <p:spPr/>
        <p:txBody>
          <a:bodyPr/>
          <a:lstStyle/>
          <a:p>
            <a:fld id="{3ABC6503-EEE6-4635-A9E9-40F35D9069D7}"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42"/>
            <a:ext cx="8229600" cy="114300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b="1" dirty="0" err="1"/>
              <a:t>Discriminant</a:t>
            </a:r>
            <a:r>
              <a:rPr lang="en-US" b="1" dirty="0"/>
              <a:t> Analysis </a:t>
            </a:r>
            <a:r>
              <a:rPr lang="en-US" sz="2700" b="1" dirty="0"/>
              <a:t>- </a:t>
            </a:r>
            <a:r>
              <a:rPr lang="en-US" sz="2700" i="1" dirty="0"/>
              <a:t>An Application in Sports</a:t>
            </a:r>
            <a:br>
              <a:rPr lang="en-US" dirty="0"/>
            </a:br>
            <a:endParaRPr lang="en-US" dirty="0"/>
          </a:p>
        </p:txBody>
      </p:sp>
      <p:sp>
        <p:nvSpPr>
          <p:cNvPr id="4" name="TextBox 3"/>
          <p:cNvSpPr txBox="1"/>
          <p:nvPr/>
        </p:nvSpPr>
        <p:spPr>
          <a:xfrm>
            <a:off x="609600" y="1295400"/>
            <a:ext cx="7924800" cy="6340197"/>
          </a:xfrm>
          <a:prstGeom prst="rect">
            <a:avLst/>
          </a:prstGeom>
          <a:noFill/>
        </p:spPr>
        <p:txBody>
          <a:bodyPr wrap="square" rtlCol="0">
            <a:spAutoFit/>
          </a:bodyPr>
          <a:lstStyle/>
          <a:p>
            <a:r>
              <a:rPr lang="en-US" b="1" dirty="0"/>
              <a:t>Table 1. </a:t>
            </a:r>
            <a:r>
              <a:rPr lang="en-US" dirty="0"/>
              <a:t>Data on physical and anthropometric parameters on male </a:t>
            </a:r>
            <a:r>
              <a:rPr lang="en-US" dirty="0" err="1"/>
              <a:t>basketballers</a:t>
            </a:r>
            <a:endParaRPr lang="en-US" dirty="0"/>
          </a:p>
          <a:p>
            <a:r>
              <a:rPr lang="en-US" dirty="0"/>
              <a:t>___________________________________________________________________</a:t>
            </a:r>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200" b="1" dirty="0"/>
              <a:t>S.N.	SBJ	</a:t>
            </a:r>
            <a:r>
              <a:rPr lang="en-US" sz="1200" b="1" dirty="0" err="1"/>
              <a:t>Sh_Ru</a:t>
            </a:r>
            <a:r>
              <a:rPr lang="en-US" sz="1200" b="1" dirty="0"/>
              <a:t>	50 </a:t>
            </a:r>
            <a:r>
              <a:rPr lang="en-US" sz="1200" b="1" dirty="0" err="1"/>
              <a:t>mt</a:t>
            </a:r>
            <a:r>
              <a:rPr lang="en-US" sz="1200" b="1" dirty="0"/>
              <a:t>.	12 m R/w	</a:t>
            </a:r>
            <a:r>
              <a:rPr lang="en-US" sz="1200" b="1" dirty="0" err="1"/>
              <a:t>An_cap</a:t>
            </a:r>
            <a:r>
              <a:rPr lang="en-US" sz="1200" b="1" dirty="0"/>
              <a:t>	Wt	Ht	</a:t>
            </a:r>
            <a:r>
              <a:rPr lang="en-US" sz="1200" b="1" dirty="0" err="1"/>
              <a:t>Leg_ln</a:t>
            </a:r>
            <a:r>
              <a:rPr lang="en-US" sz="1200" b="1" dirty="0"/>
              <a:t>	</a:t>
            </a:r>
            <a:r>
              <a:rPr lang="en-US" sz="1200" b="1" dirty="0" err="1"/>
              <a:t>Calf_grt</a:t>
            </a:r>
            <a:r>
              <a:rPr lang="en-US" sz="1200" b="1" dirty="0"/>
              <a:t>	</a:t>
            </a:r>
            <a:r>
              <a:rPr lang="en-US" sz="1200" b="1" dirty="0" err="1"/>
              <a:t>Thigh_G</a:t>
            </a:r>
            <a:r>
              <a:rPr lang="en-US" sz="1200" b="1" dirty="0"/>
              <a:t>	</a:t>
            </a:r>
            <a:r>
              <a:rPr lang="en-US" sz="1200" b="1" dirty="0" err="1"/>
              <a:t>Shl_W</a:t>
            </a:r>
            <a:r>
              <a:rPr lang="en-US" sz="1200" b="1" dirty="0"/>
              <a:t> 	Category</a:t>
            </a:r>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200" dirty="0"/>
              <a:t>_____________________________________________________________________________________________________</a:t>
            </a:r>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1	222	10.10	8.10	2810	57.55	39	137	72	26	36	41	</a:t>
            </a:r>
            <a:r>
              <a:rPr lang="en-US" sz="1400" dirty="0" err="1"/>
              <a:t>Subjunior</a:t>
            </a:r>
            <a:endParaRPr lang="en-US" sz="1400" dirty="0"/>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2	210	10.20	7.92	2420	40.61	38	135	71	29	39	36	</a:t>
            </a:r>
            <a:r>
              <a:rPr lang="en-US" sz="1400" dirty="0" err="1"/>
              <a:t>Subjunior</a:t>
            </a:r>
            <a:endParaRPr lang="en-US" sz="1400" dirty="0"/>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3	192	10.13	7.54	2755	45.30	32	143	70	28	36	36	</a:t>
            </a:r>
            <a:r>
              <a:rPr lang="en-US" sz="1400" dirty="0" err="1"/>
              <a:t>Subjunior</a:t>
            </a:r>
            <a:endParaRPr lang="en-US" sz="1400" dirty="0"/>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4	199	11.01	8.26	2610	32.59	38	132	75	27	39	34	</a:t>
            </a:r>
            <a:r>
              <a:rPr lang="en-US" sz="1400" dirty="0" err="1"/>
              <a:t>Subjunior</a:t>
            </a:r>
            <a:endParaRPr lang="en-US" sz="1400" dirty="0"/>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5	195	10.50	8.30	2205	36.74	32	130	72	25	33	36	</a:t>
            </a:r>
            <a:r>
              <a:rPr lang="en-US" sz="1400" dirty="0" err="1"/>
              <a:t>Subjunior</a:t>
            </a:r>
            <a:endParaRPr lang="en-US" sz="1400" dirty="0"/>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6	210	10.22	7.41	2515	48.20	27	136	72	27	38	36	</a:t>
            </a:r>
            <a:r>
              <a:rPr lang="en-US" sz="1400" dirty="0" err="1"/>
              <a:t>Subjunior</a:t>
            </a:r>
            <a:endParaRPr lang="en-US" sz="1400" dirty="0"/>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7	229	09.52	7.01	2702	51.30	31	145	76	28	40	37	</a:t>
            </a:r>
            <a:r>
              <a:rPr lang="en-US" sz="1400" dirty="0" err="1"/>
              <a:t>Subjunior</a:t>
            </a:r>
            <a:endParaRPr lang="en-US" sz="1400" dirty="0"/>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8	215	10.45	7.15	2495	39.12	36	162	78	28	38	29	</a:t>
            </a:r>
            <a:r>
              <a:rPr lang="en-US" sz="1400" dirty="0" err="1"/>
              <a:t>Subjunior</a:t>
            </a:r>
            <a:endParaRPr lang="en-US" sz="1400" dirty="0"/>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9	214	11.30	8.03	2535	31.09	32	144	77	26	38	33	</a:t>
            </a:r>
            <a:r>
              <a:rPr lang="en-US" sz="1400" dirty="0" err="1"/>
              <a:t>Subjunior</a:t>
            </a:r>
            <a:endParaRPr lang="en-US" sz="1400" dirty="0"/>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10	223	10.12	8.40	2180	29.48	38	148	78	29	43	36	</a:t>
            </a:r>
            <a:r>
              <a:rPr lang="en-US" sz="1400" dirty="0" err="1"/>
              <a:t>Subjunior</a:t>
            </a:r>
            <a:endParaRPr lang="en-US" sz="1400" dirty="0"/>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11	221	09.70	7.83	2418	52.40	38	145	76	31	45	38	Junior</a:t>
            </a:r>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12	212	09.88	6.95	2508	48.30	39	141	76	29	40	38	Junior</a:t>
            </a:r>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13	219	09.24	7.28	2416	45.30	42	158	74	29	42	39	Junior </a:t>
            </a:r>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14	208	09.14	7.48	2510	52.20	41	151	81	31	43	42	Junior</a:t>
            </a:r>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15	218	10.15	8.25	2520	44.53	45	156	76	27	42	36	Junior</a:t>
            </a:r>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16	211	09.35	7.45	2530	32.66	47	157	85	31	41	43	Junior</a:t>
            </a:r>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17	213	09.53	7.60	2405	25.22	49	158	74	27	45	44	Junior</a:t>
            </a:r>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18	213	10.08	7.20	2410	36.16	45	151	72	27	36	44	Junior</a:t>
            </a:r>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19	259	09.40	6.95	2730	59.23	49	157	81	32	45	45	Junior</a:t>
            </a:r>
          </a:p>
          <a:p>
            <a:pPr>
              <a:tabLst>
                <a:tab pos="457200" algn="l"/>
                <a:tab pos="914400" algn="l"/>
                <a:tab pos="1608138" algn="l"/>
                <a:tab pos="2227263" algn="l"/>
                <a:tab pos="2979738" algn="l"/>
                <a:tab pos="3540125" algn="l"/>
                <a:tab pos="4056063" algn="l"/>
                <a:tab pos="4513263" algn="l"/>
                <a:tab pos="5029200" algn="l"/>
                <a:tab pos="5662613" algn="l"/>
                <a:tab pos="6224588" algn="l"/>
                <a:tab pos="6681788" algn="l"/>
              </a:tabLst>
            </a:pPr>
            <a:r>
              <a:rPr lang="en-US" sz="1400" dirty="0"/>
              <a:t>20	222	09.12	7.30	2614	47.24	55	161	89	31	48	43	Junior</a:t>
            </a:r>
          </a:p>
          <a:p>
            <a:pPr>
              <a:tabLst>
                <a:tab pos="457200" algn="l"/>
                <a:tab pos="914400" algn="l"/>
                <a:tab pos="1608138" algn="l"/>
                <a:tab pos="2344738" algn="l"/>
                <a:tab pos="2979738" algn="l"/>
                <a:tab pos="3540125" algn="l"/>
                <a:tab pos="4056063" algn="l"/>
                <a:tab pos="4630738" algn="l"/>
                <a:tab pos="5146675" algn="l"/>
                <a:tab pos="5662613" algn="l"/>
                <a:tab pos="6224588" algn="l"/>
                <a:tab pos="6681788" algn="l"/>
              </a:tabLst>
            </a:pPr>
            <a:r>
              <a:rPr lang="en-US" dirty="0"/>
              <a:t>___________________________________________________________________</a:t>
            </a:r>
          </a:p>
          <a:p>
            <a:r>
              <a:rPr lang="en-US" b="1" dirty="0"/>
              <a:t> </a:t>
            </a:r>
            <a:endParaRPr lang="en-US" dirty="0"/>
          </a:p>
          <a:p>
            <a:endParaRPr lang="en-US" dirty="0"/>
          </a:p>
        </p:txBody>
      </p:sp>
      <p:sp>
        <p:nvSpPr>
          <p:cNvPr id="5" name="Slide Number Placeholder 4"/>
          <p:cNvSpPr>
            <a:spLocks noGrp="1"/>
          </p:cNvSpPr>
          <p:nvPr>
            <p:ph type="sldNum" sz="quarter" idx="12"/>
          </p:nvPr>
        </p:nvSpPr>
        <p:spPr/>
        <p:txBody>
          <a:bodyPr/>
          <a:lstStyle/>
          <a:p>
            <a:fld id="{3ABC6503-EEE6-4635-A9E9-40F35D9069D7}"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just"/>
            <a:r>
              <a:rPr lang="en-US" b="1" dirty="0" err="1"/>
              <a:t>Discriminant</a:t>
            </a:r>
            <a:r>
              <a:rPr lang="en-US" b="1" dirty="0"/>
              <a:t> Analysis </a:t>
            </a:r>
            <a:r>
              <a:rPr lang="en-US" sz="2200" b="1" dirty="0"/>
              <a:t>– </a:t>
            </a:r>
            <a:r>
              <a:rPr lang="en-US" sz="2200" i="1" dirty="0"/>
              <a:t>Solution for the Application </a:t>
            </a:r>
            <a:br>
              <a:rPr lang="en-US" dirty="0"/>
            </a:br>
            <a:endParaRPr lang="en-US" dirty="0"/>
          </a:p>
        </p:txBody>
      </p:sp>
      <p:sp>
        <p:nvSpPr>
          <p:cNvPr id="3" name="Content Placeholder 2"/>
          <p:cNvSpPr>
            <a:spLocks noGrp="1"/>
          </p:cNvSpPr>
          <p:nvPr>
            <p:ph idx="1"/>
          </p:nvPr>
        </p:nvSpPr>
        <p:spPr>
          <a:xfrm>
            <a:off x="457200" y="1874520"/>
            <a:ext cx="8229600" cy="2926080"/>
          </a:xfrm>
        </p:spPr>
        <p:txBody>
          <a:bodyPr>
            <a:normAutofit/>
          </a:bodyPr>
          <a:lstStyle/>
          <a:p>
            <a:pPr>
              <a:buNone/>
            </a:pPr>
            <a:r>
              <a:rPr lang="en-US" dirty="0"/>
              <a:t>What needs to be done</a:t>
            </a:r>
          </a:p>
          <a:p>
            <a:pPr marL="857250" lvl="1" indent="-457200">
              <a:buFont typeface="Wingdings" pitchFamily="2" charset="2"/>
              <a:buChar char="Ø"/>
            </a:pPr>
            <a:r>
              <a:rPr lang="en-US" sz="2000" dirty="0"/>
              <a:t>To develop a </a:t>
            </a:r>
            <a:r>
              <a:rPr lang="en-US" sz="2000" dirty="0" err="1"/>
              <a:t>discriminant</a:t>
            </a:r>
            <a:r>
              <a:rPr lang="en-US" sz="2000" dirty="0"/>
              <a:t> function for classifying an individual into sub-junior or junior category. </a:t>
            </a:r>
          </a:p>
          <a:p>
            <a:pPr marL="857250" lvl="1" indent="-457200">
              <a:buFont typeface="Wingdings" pitchFamily="2" charset="2"/>
              <a:buChar char="Ø"/>
            </a:pPr>
            <a:r>
              <a:rPr lang="en-US" sz="2000" dirty="0"/>
              <a:t>To test the significance of the model. </a:t>
            </a:r>
          </a:p>
          <a:p>
            <a:pPr marL="857250" lvl="1" indent="-457200">
              <a:buFont typeface="Wingdings" pitchFamily="2" charset="2"/>
              <a:buChar char="Ø"/>
            </a:pPr>
            <a:r>
              <a:rPr lang="en-US" sz="2000" dirty="0"/>
              <a:t>To explain the efficiency of classification and </a:t>
            </a:r>
          </a:p>
          <a:p>
            <a:pPr marL="857250" lvl="1" indent="-457200">
              <a:buFont typeface="Wingdings" pitchFamily="2" charset="2"/>
              <a:buChar char="Ø"/>
            </a:pPr>
            <a:r>
              <a:rPr lang="en-US" sz="2000" dirty="0"/>
              <a:t>To find the relative importance of independent variables retained in the model. </a:t>
            </a:r>
          </a:p>
          <a:p>
            <a:endParaRPr lang="en-US" dirty="0"/>
          </a:p>
        </p:txBody>
      </p:sp>
      <p:sp>
        <p:nvSpPr>
          <p:cNvPr id="4" name="Slide Number Placeholder 3"/>
          <p:cNvSpPr>
            <a:spLocks noGrp="1"/>
          </p:cNvSpPr>
          <p:nvPr>
            <p:ph type="sldNum" sz="quarter" idx="12"/>
          </p:nvPr>
        </p:nvSpPr>
        <p:spPr/>
        <p:txBody>
          <a:bodyPr/>
          <a:lstStyle/>
          <a:p>
            <a:fld id="{3ABC6503-EEE6-4635-A9E9-40F35D9069D7}"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42"/>
            <a:ext cx="8229600" cy="7620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b="1" dirty="0"/>
            </a:br>
            <a:r>
              <a:rPr lang="en-US" b="1" dirty="0"/>
              <a:t>Results </a:t>
            </a:r>
            <a:r>
              <a:rPr lang="en-US" dirty="0"/>
              <a:t>- </a:t>
            </a:r>
            <a:r>
              <a:rPr lang="en-US" sz="4000" i="1" dirty="0"/>
              <a:t>Group statistics</a:t>
            </a:r>
            <a:br>
              <a:rPr lang="en-US" dirty="0"/>
            </a:br>
            <a:endParaRPr lang="en-US" dirty="0"/>
          </a:p>
        </p:txBody>
      </p:sp>
      <p:sp>
        <p:nvSpPr>
          <p:cNvPr id="4" name="TextBox 3"/>
          <p:cNvSpPr txBox="1"/>
          <p:nvPr/>
        </p:nvSpPr>
        <p:spPr>
          <a:xfrm>
            <a:off x="838200" y="1101090"/>
            <a:ext cx="7543800" cy="5909310"/>
          </a:xfrm>
          <a:prstGeom prst="rect">
            <a:avLst/>
          </a:prstGeom>
          <a:noFill/>
        </p:spPr>
        <p:txBody>
          <a:bodyPr wrap="square" rtlCol="0">
            <a:spAutoFit/>
          </a:bodyPr>
          <a:lstStyle/>
          <a:p>
            <a:r>
              <a:rPr lang="en-US" b="1" dirty="0"/>
              <a:t>Table 2.</a:t>
            </a:r>
            <a:r>
              <a:rPr lang="en-US" dirty="0"/>
              <a:t> Group statistics</a:t>
            </a:r>
          </a:p>
          <a:p>
            <a:r>
              <a:rPr lang="en-US" dirty="0"/>
              <a:t>____________________________________________</a:t>
            </a:r>
          </a:p>
          <a:p>
            <a:pPr>
              <a:tabLst>
                <a:tab pos="914400" algn="l"/>
                <a:tab pos="2743200" algn="l"/>
                <a:tab pos="4173538" algn="l"/>
              </a:tabLst>
            </a:pPr>
            <a:r>
              <a:rPr lang="en-US" sz="1200" i="1" dirty="0"/>
              <a:t>Category of athlete	Mean	Std. Deviation</a:t>
            </a:r>
            <a:endParaRPr lang="en-US" sz="1200" dirty="0"/>
          </a:p>
          <a:p>
            <a:pPr>
              <a:tabLst>
                <a:tab pos="914400" algn="l"/>
                <a:tab pos="2743200" algn="l"/>
                <a:tab pos="4173538" algn="l"/>
              </a:tabLst>
            </a:pPr>
            <a:r>
              <a:rPr lang="en-US" sz="1200" dirty="0"/>
              <a:t>____________________________________________________________________</a:t>
            </a:r>
          </a:p>
          <a:p>
            <a:pPr>
              <a:tabLst>
                <a:tab pos="914400" algn="l"/>
                <a:tab pos="2743200" algn="l"/>
                <a:tab pos="4173538" algn="l"/>
              </a:tabLst>
            </a:pPr>
            <a:r>
              <a:rPr lang="en-US" sz="1200" dirty="0"/>
              <a:t>Sub-junior	Standing broad jump	210.90	12.37</a:t>
            </a:r>
          </a:p>
          <a:p>
            <a:pPr>
              <a:tabLst>
                <a:tab pos="914400" algn="l"/>
                <a:tab pos="2743200" algn="l"/>
                <a:tab pos="4173538" algn="l"/>
              </a:tabLst>
            </a:pPr>
            <a:r>
              <a:rPr lang="en-US" sz="1200" dirty="0"/>
              <a:t>	4x10 Shuttle run	10.36	0.50</a:t>
            </a:r>
          </a:p>
          <a:p>
            <a:pPr>
              <a:tabLst>
                <a:tab pos="914400" algn="l"/>
                <a:tab pos="2743200" algn="l"/>
                <a:tab pos="4173538" algn="l"/>
              </a:tabLst>
            </a:pPr>
            <a:r>
              <a:rPr lang="en-US" sz="1200" dirty="0"/>
              <a:t>	50 Mt. timings	7.81	0.50</a:t>
            </a:r>
          </a:p>
          <a:p>
            <a:pPr>
              <a:tabLst>
                <a:tab pos="914400" algn="l"/>
                <a:tab pos="2743200" algn="l"/>
                <a:tab pos="4173538" algn="l"/>
              </a:tabLst>
            </a:pPr>
            <a:r>
              <a:rPr lang="en-US" sz="1200" dirty="0"/>
              <a:t>	12 min R/W	2522.70	212.44</a:t>
            </a:r>
          </a:p>
          <a:p>
            <a:pPr>
              <a:tabLst>
                <a:tab pos="914400" algn="l"/>
                <a:tab pos="2743200" algn="l"/>
                <a:tab pos="4173538" algn="l"/>
              </a:tabLst>
            </a:pPr>
            <a:r>
              <a:rPr lang="en-US" sz="1200" dirty="0"/>
              <a:t>	Anaerobic capacity	41.20	9.27</a:t>
            </a:r>
          </a:p>
          <a:p>
            <a:pPr>
              <a:tabLst>
                <a:tab pos="914400" algn="l"/>
                <a:tab pos="2743200" algn="l"/>
                <a:tab pos="4173538" algn="l"/>
              </a:tabLst>
            </a:pPr>
            <a:r>
              <a:rPr lang="en-US" sz="1200" dirty="0"/>
              <a:t>	Weight	34.30	4.03</a:t>
            </a:r>
          </a:p>
          <a:p>
            <a:pPr>
              <a:tabLst>
                <a:tab pos="914400" algn="l"/>
                <a:tab pos="2743200" algn="l"/>
                <a:tab pos="4173538" algn="l"/>
              </a:tabLst>
            </a:pPr>
            <a:r>
              <a:rPr lang="en-US" sz="1200" dirty="0"/>
              <a:t>	Height	141.20	9.41</a:t>
            </a:r>
          </a:p>
          <a:p>
            <a:pPr>
              <a:tabLst>
                <a:tab pos="914400" algn="l"/>
                <a:tab pos="2743200" algn="l"/>
                <a:tab pos="4173538" algn="l"/>
              </a:tabLst>
            </a:pPr>
            <a:r>
              <a:rPr lang="en-US" sz="1200" dirty="0"/>
              <a:t>	Leg length	74.10	3.03</a:t>
            </a:r>
          </a:p>
          <a:p>
            <a:pPr>
              <a:tabLst>
                <a:tab pos="914400" algn="l"/>
                <a:tab pos="2743200" algn="l"/>
                <a:tab pos="4173538" algn="l"/>
              </a:tabLst>
            </a:pPr>
            <a:r>
              <a:rPr lang="en-US" sz="1200" dirty="0"/>
              <a:t>	Calf girth	27.30	1.34</a:t>
            </a:r>
          </a:p>
          <a:p>
            <a:pPr>
              <a:tabLst>
                <a:tab pos="914400" algn="l"/>
                <a:tab pos="2743200" algn="l"/>
                <a:tab pos="4173538" algn="l"/>
              </a:tabLst>
            </a:pPr>
            <a:r>
              <a:rPr lang="en-US" sz="1200" dirty="0"/>
              <a:t>	Thigh girth	38.00	2.67</a:t>
            </a:r>
          </a:p>
          <a:p>
            <a:pPr>
              <a:tabLst>
                <a:tab pos="914400" algn="l"/>
                <a:tab pos="2743200" algn="l"/>
                <a:tab pos="4173538" algn="l"/>
              </a:tabLst>
            </a:pPr>
            <a:r>
              <a:rPr lang="en-US" sz="1200" dirty="0"/>
              <a:t>	Shoulder width	35.40	3.06</a:t>
            </a:r>
          </a:p>
          <a:p>
            <a:pPr>
              <a:tabLst>
                <a:tab pos="914400" algn="l"/>
                <a:tab pos="2743200" algn="l"/>
                <a:tab pos="4173538" algn="l"/>
              </a:tabLst>
            </a:pPr>
            <a:r>
              <a:rPr lang="en-US" sz="1200" dirty="0"/>
              <a:t>Junior	Standing broad jump	219.60	14.59</a:t>
            </a:r>
          </a:p>
          <a:p>
            <a:pPr>
              <a:tabLst>
                <a:tab pos="914400" algn="l"/>
                <a:tab pos="2743200" algn="l"/>
                <a:tab pos="4173538" algn="l"/>
              </a:tabLst>
            </a:pPr>
            <a:r>
              <a:rPr lang="en-US" sz="1200" dirty="0"/>
              <a:t>	4x10 Shuttle run	9.56	0.38</a:t>
            </a:r>
          </a:p>
          <a:p>
            <a:pPr>
              <a:tabLst>
                <a:tab pos="914400" algn="l"/>
                <a:tab pos="2743200" algn="l"/>
                <a:tab pos="4173538" algn="l"/>
              </a:tabLst>
            </a:pPr>
            <a:r>
              <a:rPr lang="en-US" sz="1200" dirty="0"/>
              <a:t>	50 Mt. timings	7.43	0.40</a:t>
            </a:r>
          </a:p>
          <a:p>
            <a:pPr>
              <a:tabLst>
                <a:tab pos="914400" algn="l"/>
                <a:tab pos="2743200" algn="l"/>
                <a:tab pos="4173538" algn="l"/>
              </a:tabLst>
            </a:pPr>
            <a:r>
              <a:rPr lang="en-US" sz="1200" dirty="0"/>
              <a:t>	12 min R/W	2506.10	104.29</a:t>
            </a:r>
          </a:p>
          <a:p>
            <a:pPr>
              <a:tabLst>
                <a:tab pos="914400" algn="l"/>
                <a:tab pos="2743200" algn="l"/>
                <a:tab pos="4173538" algn="l"/>
              </a:tabLst>
            </a:pPr>
            <a:r>
              <a:rPr lang="en-US" sz="1200" dirty="0"/>
              <a:t>	Anaerobic capacity	44.32	10.23</a:t>
            </a:r>
          </a:p>
          <a:p>
            <a:pPr>
              <a:tabLst>
                <a:tab pos="914400" algn="l"/>
                <a:tab pos="2743200" algn="l"/>
                <a:tab pos="4173538" algn="l"/>
              </a:tabLst>
            </a:pPr>
            <a:r>
              <a:rPr lang="en-US" sz="1200" dirty="0"/>
              <a:t>	Weight	45.00	5.23</a:t>
            </a:r>
          </a:p>
          <a:p>
            <a:pPr>
              <a:tabLst>
                <a:tab pos="914400" algn="l"/>
                <a:tab pos="2743200" algn="l"/>
                <a:tab pos="4173538" algn="l"/>
              </a:tabLst>
            </a:pPr>
            <a:r>
              <a:rPr lang="en-US" sz="1200" dirty="0"/>
              <a:t>	Height	153.50	6.40</a:t>
            </a:r>
          </a:p>
          <a:p>
            <a:pPr>
              <a:tabLst>
                <a:tab pos="914400" algn="l"/>
                <a:tab pos="2743200" algn="l"/>
                <a:tab pos="4173538" algn="l"/>
              </a:tabLst>
            </a:pPr>
            <a:r>
              <a:rPr lang="en-US" sz="1200" dirty="0"/>
              <a:t>	Leg length	78.40	5.44</a:t>
            </a:r>
          </a:p>
          <a:p>
            <a:pPr>
              <a:tabLst>
                <a:tab pos="914400" algn="l"/>
                <a:tab pos="2743200" algn="l"/>
                <a:tab pos="4173538" algn="l"/>
              </a:tabLst>
            </a:pPr>
            <a:r>
              <a:rPr lang="en-US" sz="1200" dirty="0"/>
              <a:t>	Calf girth	29.50	1.96</a:t>
            </a:r>
          </a:p>
          <a:p>
            <a:pPr>
              <a:tabLst>
                <a:tab pos="914400" algn="l"/>
                <a:tab pos="2743200" algn="l"/>
                <a:tab pos="4173538" algn="l"/>
              </a:tabLst>
            </a:pPr>
            <a:r>
              <a:rPr lang="en-US" sz="1200" dirty="0"/>
              <a:t>	Thigh girth	42.70	3.34</a:t>
            </a:r>
          </a:p>
          <a:p>
            <a:pPr>
              <a:tabLst>
                <a:tab pos="914400" algn="l"/>
                <a:tab pos="2743200" algn="l"/>
                <a:tab pos="4173538" algn="l"/>
              </a:tabLst>
            </a:pPr>
            <a:r>
              <a:rPr lang="en-US" sz="1200" dirty="0"/>
              <a:t>	Shoulder width	41.20	3.16</a:t>
            </a:r>
          </a:p>
          <a:p>
            <a:r>
              <a:rPr lang="en-US" dirty="0"/>
              <a:t>____________________________________________</a:t>
            </a:r>
          </a:p>
          <a:p>
            <a:r>
              <a:rPr lang="en-US" b="1" dirty="0"/>
              <a:t> </a:t>
            </a:r>
            <a:endParaRPr lang="en-US" dirty="0"/>
          </a:p>
          <a:p>
            <a:r>
              <a:rPr lang="en-US" b="1" dirty="0"/>
              <a:t> </a:t>
            </a:r>
            <a:endParaRPr lang="en-US" dirty="0"/>
          </a:p>
        </p:txBody>
      </p:sp>
      <p:sp>
        <p:nvSpPr>
          <p:cNvPr id="5" name="Slide Number Placeholder 4"/>
          <p:cNvSpPr>
            <a:spLocks noGrp="1"/>
          </p:cNvSpPr>
          <p:nvPr>
            <p:ph type="sldNum" sz="quarter" idx="12"/>
          </p:nvPr>
        </p:nvSpPr>
        <p:spPr/>
        <p:txBody>
          <a:bodyPr/>
          <a:lstStyle/>
          <a:p>
            <a:fld id="{3ABC6503-EEE6-4635-A9E9-40F35D9069D7}"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0052"/>
            <a:ext cx="8229600" cy="9144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b="1" dirty="0"/>
            </a:br>
            <a:r>
              <a:rPr lang="en-US" b="1" dirty="0"/>
              <a:t>Results </a:t>
            </a:r>
            <a:r>
              <a:rPr lang="en-US" dirty="0"/>
              <a:t>- </a:t>
            </a:r>
            <a:r>
              <a:rPr lang="en-US" sz="2200" i="1" dirty="0" err="1"/>
              <a:t>Unstandardized</a:t>
            </a:r>
            <a:r>
              <a:rPr lang="en-US" sz="2200" i="1" dirty="0"/>
              <a:t> canonical </a:t>
            </a:r>
            <a:r>
              <a:rPr lang="en-US" sz="2200" i="1" dirty="0" err="1"/>
              <a:t>discriminant</a:t>
            </a:r>
            <a:r>
              <a:rPr lang="en-US" sz="2200" i="1" dirty="0"/>
              <a:t> function coefficients </a:t>
            </a:r>
            <a:br>
              <a:rPr lang="en-US" dirty="0"/>
            </a:br>
            <a:endParaRPr lang="en-US" dirty="0"/>
          </a:p>
        </p:txBody>
      </p:sp>
      <p:sp>
        <p:nvSpPr>
          <p:cNvPr id="5" name="TextBox 4"/>
          <p:cNvSpPr txBox="1"/>
          <p:nvPr/>
        </p:nvSpPr>
        <p:spPr>
          <a:xfrm>
            <a:off x="609600" y="1066800"/>
            <a:ext cx="7848600" cy="1938992"/>
          </a:xfrm>
          <a:prstGeom prst="rect">
            <a:avLst/>
          </a:prstGeom>
          <a:noFill/>
        </p:spPr>
        <p:txBody>
          <a:bodyPr wrap="square" rtlCol="0">
            <a:spAutoFit/>
          </a:bodyPr>
          <a:lstStyle/>
          <a:p>
            <a:r>
              <a:rPr lang="en-US" b="1" dirty="0"/>
              <a:t>               </a:t>
            </a:r>
            <a:r>
              <a:rPr lang="en-US" sz="1400" b="1" dirty="0"/>
              <a:t>Table 3.</a:t>
            </a:r>
            <a:r>
              <a:rPr lang="en-US" sz="1400" dirty="0"/>
              <a:t> </a:t>
            </a:r>
            <a:r>
              <a:rPr lang="en-US" sz="1400" dirty="0" err="1"/>
              <a:t>Unstandardized</a:t>
            </a:r>
            <a:r>
              <a:rPr lang="en-US" sz="1400" dirty="0"/>
              <a:t> canonical </a:t>
            </a:r>
            <a:r>
              <a:rPr lang="en-US" sz="1400" dirty="0" err="1"/>
              <a:t>discriminant</a:t>
            </a:r>
            <a:r>
              <a:rPr lang="en-US" sz="1400" dirty="0"/>
              <a:t>  function coefficients</a:t>
            </a:r>
          </a:p>
          <a:p>
            <a:r>
              <a:rPr lang="en-US" sz="1600" b="1" dirty="0"/>
              <a:t>                ______________________________________________</a:t>
            </a:r>
            <a:endParaRPr lang="en-US" sz="1600" dirty="0"/>
          </a:p>
          <a:p>
            <a:pPr marL="796925">
              <a:tabLst>
                <a:tab pos="2860675" algn="l"/>
              </a:tabLst>
            </a:pPr>
            <a:r>
              <a:rPr lang="en-US" sz="1400" i="1" dirty="0"/>
              <a:t> Variables selected</a:t>
            </a:r>
            <a:r>
              <a:rPr lang="en-US" sz="1400" i="1"/>
              <a:t>			Function</a:t>
            </a:r>
            <a:endParaRPr lang="en-US" sz="1400" i="1" dirty="0"/>
          </a:p>
          <a:p>
            <a:pPr marL="796925">
              <a:tabLst>
                <a:tab pos="2860675" algn="l"/>
              </a:tabLst>
            </a:pPr>
            <a:r>
              <a:rPr lang="en-US" sz="1400" dirty="0"/>
              <a:t>____________________________________________________</a:t>
            </a:r>
          </a:p>
          <a:p>
            <a:pPr marL="796925">
              <a:tabLst>
                <a:tab pos="2860675" algn="l"/>
              </a:tabLst>
            </a:pPr>
            <a:r>
              <a:rPr lang="en-US" sz="1400" dirty="0"/>
              <a:t>   4x10 Shuttle run			-1.269</a:t>
            </a:r>
          </a:p>
          <a:p>
            <a:pPr marL="796925">
              <a:tabLst>
                <a:tab pos="2860675" algn="l"/>
              </a:tabLst>
            </a:pPr>
            <a:r>
              <a:rPr lang="en-US" sz="1400" dirty="0"/>
              <a:t>   Weight			.164</a:t>
            </a:r>
          </a:p>
          <a:p>
            <a:pPr marL="796925">
              <a:tabLst>
                <a:tab pos="2860675" algn="l"/>
              </a:tabLst>
            </a:pPr>
            <a:r>
              <a:rPr lang="en-US" sz="1400" dirty="0"/>
              <a:t>   (Constant)			 6.125</a:t>
            </a:r>
          </a:p>
          <a:p>
            <a:r>
              <a:rPr lang="en-US" sz="1600" dirty="0"/>
              <a:t>                 ______________________________________________</a:t>
            </a:r>
          </a:p>
        </p:txBody>
      </p:sp>
      <p:sp>
        <p:nvSpPr>
          <p:cNvPr id="6" name="TextBox 5"/>
          <p:cNvSpPr txBox="1"/>
          <p:nvPr/>
        </p:nvSpPr>
        <p:spPr>
          <a:xfrm>
            <a:off x="685799" y="3124200"/>
            <a:ext cx="1272791" cy="400110"/>
          </a:xfrm>
          <a:prstGeom prst="rect">
            <a:avLst/>
          </a:prstGeom>
          <a:noFill/>
        </p:spPr>
        <p:txBody>
          <a:bodyPr wrap="square" rtlCol="0">
            <a:spAutoFit/>
          </a:bodyPr>
          <a:lstStyle/>
          <a:p>
            <a:r>
              <a:rPr lang="en-US" sz="2000" b="1" dirty="0"/>
              <a:t>Remarks</a:t>
            </a:r>
          </a:p>
        </p:txBody>
      </p:sp>
      <p:sp>
        <p:nvSpPr>
          <p:cNvPr id="7" name="TextBox 6"/>
          <p:cNvSpPr txBox="1"/>
          <p:nvPr/>
        </p:nvSpPr>
        <p:spPr>
          <a:xfrm>
            <a:off x="1295400" y="3581400"/>
            <a:ext cx="7239000" cy="2831544"/>
          </a:xfrm>
          <a:prstGeom prst="rect">
            <a:avLst/>
          </a:prstGeom>
          <a:noFill/>
        </p:spPr>
        <p:txBody>
          <a:bodyPr wrap="square" rtlCol="0">
            <a:spAutoFit/>
          </a:bodyPr>
          <a:lstStyle/>
          <a:p>
            <a:pPr marL="457200" lvl="3" indent="-457200">
              <a:buFont typeface="Wingdings" pitchFamily="2" charset="2"/>
              <a:buChar char="v"/>
            </a:pPr>
            <a:r>
              <a:rPr lang="en-US" sz="1600" dirty="0"/>
              <a:t>The stepwise method was used in this analysis and </a:t>
            </a:r>
          </a:p>
          <a:p>
            <a:pPr marL="457200" lvl="3" indent="-457200"/>
            <a:endParaRPr lang="en-US" sz="1600" dirty="0"/>
          </a:p>
          <a:p>
            <a:pPr marL="457200" lvl="3" indent="-457200">
              <a:buFont typeface="Wingdings" pitchFamily="2" charset="2"/>
              <a:buChar char="v"/>
            </a:pPr>
            <a:r>
              <a:rPr lang="en-US" sz="1600" dirty="0"/>
              <a:t>only two variables namely 4 ×10 Shuttle run and Weight could be retained in the model due to its significant discriminating power. </a:t>
            </a:r>
          </a:p>
          <a:p>
            <a:pPr marL="457200" lvl="3" indent="-457200">
              <a:buFont typeface="Wingdings" pitchFamily="2" charset="2"/>
              <a:buChar char="v"/>
            </a:pPr>
            <a:endParaRPr lang="en-US" sz="1600" dirty="0"/>
          </a:p>
          <a:p>
            <a:pPr marL="457200" lvl="3" indent="-457200">
              <a:buFont typeface="Wingdings" pitchFamily="2" charset="2"/>
              <a:buChar char="v"/>
            </a:pPr>
            <a:r>
              <a:rPr lang="en-US" sz="1600" dirty="0"/>
              <a:t>Remaining nine variables did not get selected in the model as they were not found to have sufficient discriminating power. </a:t>
            </a:r>
          </a:p>
          <a:p>
            <a:pPr marL="457200" lvl="3" indent="-457200"/>
            <a:endParaRPr lang="en-US" sz="1600" dirty="0"/>
          </a:p>
          <a:p>
            <a:pPr marL="457200" lvl="3" indent="-457200">
              <a:buFont typeface="Wingdings" pitchFamily="2" charset="2"/>
              <a:buChar char="v"/>
            </a:pPr>
            <a:r>
              <a:rPr lang="en-US" sz="1600" dirty="0"/>
              <a:t>The </a:t>
            </a:r>
            <a:r>
              <a:rPr lang="en-US" sz="1600" dirty="0" err="1"/>
              <a:t>discriminant</a:t>
            </a:r>
            <a:r>
              <a:rPr lang="en-US" sz="1600" dirty="0"/>
              <a:t> function can be constructed by using the values of constant and coefficients of these two selected variables as shown in the table 3. </a:t>
            </a:r>
          </a:p>
          <a:p>
            <a:endParaRPr lang="en-US" dirty="0"/>
          </a:p>
        </p:txBody>
      </p:sp>
      <p:sp>
        <p:nvSpPr>
          <p:cNvPr id="8" name="Frame 7"/>
          <p:cNvSpPr/>
          <p:nvPr/>
        </p:nvSpPr>
        <p:spPr>
          <a:xfrm>
            <a:off x="2209800" y="6248400"/>
            <a:ext cx="5181600" cy="4572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itchFamily="34" charset="0"/>
                <a:ea typeface="Calibri" pitchFamily="34" charset="0"/>
              </a:rPr>
              <a:t> Z =  6.125  -   1.269(4 x 10 Shuttle run)  +  0.164(Weight) </a:t>
            </a:r>
            <a:endParaRPr lang="en-US" sz="1400" dirty="0">
              <a:solidFill>
                <a:schemeClr val="tx1"/>
              </a:solidFill>
            </a:endParaRPr>
          </a:p>
        </p:txBody>
      </p:sp>
      <p:sp>
        <p:nvSpPr>
          <p:cNvPr id="9" name="Slide Number Placeholder 8"/>
          <p:cNvSpPr>
            <a:spLocks noGrp="1"/>
          </p:cNvSpPr>
          <p:nvPr>
            <p:ph type="sldNum" sz="quarter" idx="12"/>
          </p:nvPr>
        </p:nvSpPr>
        <p:spPr/>
        <p:txBody>
          <a:bodyPr/>
          <a:lstStyle/>
          <a:p>
            <a:fld id="{3ABC6503-EEE6-4635-A9E9-40F35D9069D7}"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tabLst>
                <a:tab pos="2860675" algn="l"/>
              </a:tabLst>
            </a:pPr>
            <a:r>
              <a:rPr lang="en-US" dirty="0"/>
              <a:t>Box M Test - </a:t>
            </a:r>
            <a:r>
              <a:rPr lang="en-US" sz="3600" dirty="0"/>
              <a:t>for testing equality of Variance        </a:t>
            </a:r>
            <a:br>
              <a:rPr lang="en-US" sz="3600" dirty="0"/>
            </a:br>
            <a:r>
              <a:rPr lang="en-US" sz="3600" dirty="0"/>
              <a:t>          Covariance matrices</a:t>
            </a:r>
          </a:p>
        </p:txBody>
      </p:sp>
      <p:sp>
        <p:nvSpPr>
          <p:cNvPr id="4" name="Slide Number Placeholder 3"/>
          <p:cNvSpPr>
            <a:spLocks noGrp="1"/>
          </p:cNvSpPr>
          <p:nvPr>
            <p:ph type="sldNum" sz="quarter" idx="12"/>
          </p:nvPr>
        </p:nvSpPr>
        <p:spPr/>
        <p:txBody>
          <a:bodyPr/>
          <a:lstStyle/>
          <a:p>
            <a:fld id="{3ABC6503-EEE6-4635-A9E9-40F35D9069D7}" type="slidenum">
              <a:rPr lang="en-US" smtClean="0"/>
              <a:pPr/>
              <a:t>29</a:t>
            </a:fld>
            <a:endParaRPr lang="en-US"/>
          </a:p>
        </p:txBody>
      </p:sp>
      <p:sp>
        <p:nvSpPr>
          <p:cNvPr id="7" name="TextBox 6"/>
          <p:cNvSpPr txBox="1"/>
          <p:nvPr/>
        </p:nvSpPr>
        <p:spPr>
          <a:xfrm>
            <a:off x="2590800" y="1905000"/>
            <a:ext cx="3429000" cy="2308324"/>
          </a:xfrm>
          <a:prstGeom prst="rect">
            <a:avLst/>
          </a:prstGeom>
          <a:noFill/>
        </p:spPr>
        <p:txBody>
          <a:bodyPr wrap="square" rtlCol="0">
            <a:spAutoFit/>
          </a:bodyPr>
          <a:lstStyle/>
          <a:p>
            <a:endParaRPr lang="en-US" b="1" i="1" dirty="0"/>
          </a:p>
          <a:p>
            <a:r>
              <a:rPr lang="en-US" dirty="0"/>
              <a:t>Box's M		2.201	</a:t>
            </a:r>
          </a:p>
          <a:p>
            <a:r>
              <a:rPr lang="en-US" dirty="0"/>
              <a:t>F		.645	</a:t>
            </a:r>
          </a:p>
          <a:p>
            <a:r>
              <a:rPr lang="en-US" dirty="0"/>
              <a:t>	df1	3	</a:t>
            </a:r>
          </a:p>
          <a:p>
            <a:r>
              <a:rPr lang="en-US" dirty="0"/>
              <a:t>	df2	5.832E4	</a:t>
            </a:r>
          </a:p>
          <a:p>
            <a:r>
              <a:rPr lang="en-US" dirty="0"/>
              <a:t>	Sig.	.586	</a:t>
            </a:r>
          </a:p>
          <a:p>
            <a:endParaRPr lang="en-US" dirty="0"/>
          </a:p>
          <a:p>
            <a:endParaRPr lang="en-US" dirty="0"/>
          </a:p>
        </p:txBody>
      </p:sp>
      <p:sp>
        <p:nvSpPr>
          <p:cNvPr id="8" name="TextBox 7"/>
          <p:cNvSpPr txBox="1"/>
          <p:nvPr/>
        </p:nvSpPr>
        <p:spPr>
          <a:xfrm>
            <a:off x="1828800" y="1600200"/>
            <a:ext cx="5410200" cy="369332"/>
          </a:xfrm>
          <a:prstGeom prst="rect">
            <a:avLst/>
          </a:prstGeom>
          <a:noFill/>
        </p:spPr>
        <p:txBody>
          <a:bodyPr wrap="square" rtlCol="0">
            <a:spAutoFit/>
          </a:bodyPr>
          <a:lstStyle/>
          <a:p>
            <a:r>
              <a:rPr lang="en-US" dirty="0"/>
              <a:t>Null hypothesis: Variance covariance matrices are equal</a:t>
            </a:r>
          </a:p>
        </p:txBody>
      </p:sp>
      <p:sp>
        <p:nvSpPr>
          <p:cNvPr id="9" name="TextBox 8"/>
          <p:cNvSpPr txBox="1"/>
          <p:nvPr/>
        </p:nvSpPr>
        <p:spPr>
          <a:xfrm>
            <a:off x="1600200" y="4114800"/>
            <a:ext cx="6858000" cy="923330"/>
          </a:xfrm>
          <a:prstGeom prst="rect">
            <a:avLst/>
          </a:prstGeom>
          <a:noFill/>
        </p:spPr>
        <p:txBody>
          <a:bodyPr wrap="square" rtlCol="0">
            <a:spAutoFit/>
          </a:bodyPr>
          <a:lstStyle/>
          <a:p>
            <a:r>
              <a:rPr lang="en-US" dirty="0"/>
              <a:t>Since Box M test is not significant hence variance covariance matrices may be considered to be equal.</a:t>
            </a:r>
          </a:p>
          <a:p>
            <a:r>
              <a:rPr lang="en-US" dirty="0"/>
              <a:t>Thus,  the second condition is satisfied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0"/>
            <a:ext cx="8229600" cy="8382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b="1" dirty="0"/>
            </a:br>
            <a:r>
              <a:rPr lang="en-US" b="1" dirty="0"/>
              <a:t>Results </a:t>
            </a:r>
            <a:r>
              <a:rPr lang="en-US" dirty="0"/>
              <a:t>- </a:t>
            </a:r>
            <a:r>
              <a:rPr lang="en-US" sz="2700" i="1" dirty="0" err="1"/>
              <a:t>Wilks</a:t>
            </a:r>
            <a:r>
              <a:rPr lang="en-US" sz="2700" i="1" dirty="0"/>
              <a:t>' Lambda and chi-square test</a:t>
            </a:r>
            <a:br>
              <a:rPr lang="en-US" dirty="0"/>
            </a:br>
            <a:endParaRPr lang="en-US" dirty="0"/>
          </a:p>
        </p:txBody>
      </p:sp>
      <p:sp>
        <p:nvSpPr>
          <p:cNvPr id="5" name="TextBox 4"/>
          <p:cNvSpPr txBox="1"/>
          <p:nvPr/>
        </p:nvSpPr>
        <p:spPr>
          <a:xfrm>
            <a:off x="609600" y="1066800"/>
            <a:ext cx="7848600" cy="1508105"/>
          </a:xfrm>
          <a:prstGeom prst="rect">
            <a:avLst/>
          </a:prstGeom>
          <a:noFill/>
        </p:spPr>
        <p:txBody>
          <a:bodyPr wrap="square" rtlCol="0">
            <a:spAutoFit/>
          </a:bodyPr>
          <a:lstStyle/>
          <a:p>
            <a:r>
              <a:rPr lang="en-US" b="1" dirty="0"/>
              <a:t>                            </a:t>
            </a:r>
            <a:r>
              <a:rPr lang="en-US" sz="1400" b="1" dirty="0"/>
              <a:t>Table 4.</a:t>
            </a:r>
            <a:r>
              <a:rPr lang="en-US" sz="1400" dirty="0"/>
              <a:t> </a:t>
            </a:r>
            <a:r>
              <a:rPr lang="en-US" sz="1400" dirty="0" err="1"/>
              <a:t>Wilks</a:t>
            </a:r>
            <a:r>
              <a:rPr lang="en-US" sz="1400" dirty="0"/>
              <a:t>' Lambda and chi-square test</a:t>
            </a:r>
          </a:p>
          <a:p>
            <a:r>
              <a:rPr lang="en-US" sz="1600" b="1" dirty="0"/>
              <a:t>                  ______________________________________________</a:t>
            </a:r>
            <a:endParaRPr lang="en-US" sz="1600" dirty="0"/>
          </a:p>
          <a:p>
            <a:pPr marL="914400" defTabSz="693738">
              <a:tabLst>
                <a:tab pos="2344738" algn="l"/>
                <a:tab pos="3540125" algn="l"/>
                <a:tab pos="4630738" algn="l"/>
                <a:tab pos="5087938" algn="l"/>
              </a:tabLst>
            </a:pPr>
            <a:r>
              <a:rPr lang="en-US" sz="1400" i="1" dirty="0"/>
              <a:t>Test of Function(s)	</a:t>
            </a:r>
            <a:r>
              <a:rPr lang="en-US" sz="1400" i="1" dirty="0" err="1"/>
              <a:t>Wilks</a:t>
            </a:r>
            <a:r>
              <a:rPr lang="en-US" sz="1400" i="1" dirty="0"/>
              <a:t>' Lambda	Chi-square	</a:t>
            </a:r>
            <a:r>
              <a:rPr lang="en-US" sz="1400" i="1" dirty="0" err="1"/>
              <a:t>df</a:t>
            </a:r>
            <a:r>
              <a:rPr lang="en-US" sz="1400" i="1" dirty="0"/>
              <a:t>	Sig.</a:t>
            </a:r>
          </a:p>
          <a:p>
            <a:pPr marL="796925" defTabSz="693738">
              <a:tabLst>
                <a:tab pos="2344738" algn="l"/>
                <a:tab pos="3540125" algn="l"/>
                <a:tab pos="4630738" algn="l"/>
                <a:tab pos="5087938" algn="l"/>
              </a:tabLst>
            </a:pPr>
            <a:r>
              <a:rPr lang="en-US" sz="1400" dirty="0"/>
              <a:t>_____________________________________________________</a:t>
            </a:r>
          </a:p>
          <a:p>
            <a:pPr marL="914400" defTabSz="693738">
              <a:tabLst>
                <a:tab pos="2344738" algn="l"/>
                <a:tab pos="3540125" algn="l"/>
                <a:tab pos="4630738" algn="l"/>
                <a:tab pos="5087938" algn="l"/>
              </a:tabLst>
            </a:pPr>
            <a:r>
              <a:rPr lang="en-US" sz="1400" dirty="0"/>
              <a:t>1	.320	19.374	2	.000</a:t>
            </a:r>
          </a:p>
          <a:p>
            <a:r>
              <a:rPr lang="en-US" sz="1600" dirty="0"/>
              <a:t>                 ______________________________________________</a:t>
            </a:r>
          </a:p>
        </p:txBody>
      </p:sp>
      <p:sp>
        <p:nvSpPr>
          <p:cNvPr id="6" name="TextBox 5"/>
          <p:cNvSpPr txBox="1"/>
          <p:nvPr/>
        </p:nvSpPr>
        <p:spPr>
          <a:xfrm>
            <a:off x="700547" y="4872438"/>
            <a:ext cx="1272791" cy="400110"/>
          </a:xfrm>
          <a:prstGeom prst="rect">
            <a:avLst/>
          </a:prstGeom>
          <a:noFill/>
        </p:spPr>
        <p:txBody>
          <a:bodyPr wrap="square" rtlCol="0">
            <a:spAutoFit/>
          </a:bodyPr>
          <a:lstStyle/>
          <a:p>
            <a:r>
              <a:rPr lang="en-US" sz="2000" b="1" dirty="0"/>
              <a:t>Remarks</a:t>
            </a:r>
          </a:p>
        </p:txBody>
      </p:sp>
      <p:sp>
        <p:nvSpPr>
          <p:cNvPr id="7" name="TextBox 6"/>
          <p:cNvSpPr txBox="1"/>
          <p:nvPr/>
        </p:nvSpPr>
        <p:spPr>
          <a:xfrm>
            <a:off x="685800" y="5304472"/>
            <a:ext cx="7543800" cy="1477328"/>
          </a:xfrm>
          <a:prstGeom prst="rect">
            <a:avLst/>
          </a:prstGeom>
          <a:noFill/>
        </p:spPr>
        <p:txBody>
          <a:bodyPr wrap="square" rtlCol="0">
            <a:spAutoFit/>
          </a:bodyPr>
          <a:lstStyle/>
          <a:p>
            <a:pPr marL="398463" lvl="0" indent="-398463">
              <a:buFont typeface="Wingdings" pitchFamily="2" charset="2"/>
              <a:buChar char="v"/>
            </a:pPr>
            <a:r>
              <a:rPr lang="en-US" dirty="0" err="1">
                <a:latin typeface="Times New Roman" pitchFamily="18" charset="0"/>
                <a:cs typeface="Times New Roman" pitchFamily="18" charset="0"/>
              </a:rPr>
              <a:t>Wilks</a:t>
            </a:r>
            <a:r>
              <a:rPr lang="en-US" dirty="0">
                <a:latin typeface="Times New Roman" pitchFamily="18" charset="0"/>
                <a:cs typeface="Times New Roman" pitchFamily="18" charset="0"/>
              </a:rPr>
              <a:t>’ Lambda  sign of model robustness</a:t>
            </a:r>
          </a:p>
          <a:p>
            <a:pPr marL="398463" lvl="0" indent="-398463">
              <a:buFont typeface="Wingdings" pitchFamily="2" charset="2"/>
              <a:buChar char="v"/>
            </a:pPr>
            <a:r>
              <a:rPr lang="en-US" dirty="0">
                <a:latin typeface="Times New Roman" pitchFamily="18" charset="0"/>
                <a:cs typeface="Times New Roman" pitchFamily="18" charset="0"/>
              </a:rPr>
              <a:t>The value of </a:t>
            </a:r>
            <a:r>
              <a:rPr lang="en-US" dirty="0" err="1">
                <a:latin typeface="Times New Roman" pitchFamily="18" charset="0"/>
                <a:cs typeface="Times New Roman" pitchFamily="18" charset="0"/>
              </a:rPr>
              <a:t>Wilks</a:t>
            </a:r>
            <a:r>
              <a:rPr lang="en-US" dirty="0">
                <a:latin typeface="Times New Roman" pitchFamily="18" charset="0"/>
                <a:cs typeface="Times New Roman" pitchFamily="18" charset="0"/>
              </a:rPr>
              <a:t>’ Lambda is less than .5,         model is robust enough.</a:t>
            </a:r>
          </a:p>
          <a:p>
            <a:pPr marL="398463" lvl="0" indent="-398463">
              <a:buFont typeface="Wingdings" pitchFamily="2" charset="2"/>
              <a:buChar char="v"/>
            </a:pPr>
            <a:r>
              <a:rPr lang="en-US" dirty="0">
                <a:latin typeface="Times New Roman" pitchFamily="18" charset="0"/>
                <a:cs typeface="Times New Roman" pitchFamily="18" charset="0"/>
              </a:rPr>
              <a:t>Since chi-square is significant          discrimination between two groups in highly significant.   </a:t>
            </a:r>
          </a:p>
          <a:p>
            <a:endParaRPr lang="en-US" dirty="0"/>
          </a:p>
        </p:txBody>
      </p:sp>
      <p:cxnSp>
        <p:nvCxnSpPr>
          <p:cNvPr id="12" name="Straight Arrow Connector 11"/>
          <p:cNvCxnSpPr/>
          <p:nvPr/>
        </p:nvCxnSpPr>
        <p:spPr>
          <a:xfrm>
            <a:off x="5228304" y="5805948"/>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053348" y="60960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Slide Number Placeholder 7"/>
          <p:cNvSpPr>
            <a:spLocks noGrp="1"/>
          </p:cNvSpPr>
          <p:nvPr>
            <p:ph type="sldNum" sz="quarter" idx="12"/>
          </p:nvPr>
        </p:nvSpPr>
        <p:spPr>
          <a:xfrm>
            <a:off x="6553200" y="5822950"/>
            <a:ext cx="2133600" cy="365125"/>
          </a:xfrm>
        </p:spPr>
        <p:txBody>
          <a:bodyPr/>
          <a:lstStyle/>
          <a:p>
            <a:fld id="{3ABC6503-EEE6-4635-A9E9-40F35D9069D7}" type="slidenum">
              <a:rPr lang="en-US" smtClean="0"/>
              <a:pPr/>
              <a:t>30</a:t>
            </a:fld>
            <a:endParaRPr lang="en-US"/>
          </a:p>
        </p:txBody>
      </p:sp>
      <p:sp>
        <p:nvSpPr>
          <p:cNvPr id="9" name="TextBox 8"/>
          <p:cNvSpPr txBox="1"/>
          <p:nvPr/>
        </p:nvSpPr>
        <p:spPr>
          <a:xfrm>
            <a:off x="762000" y="2685871"/>
            <a:ext cx="7239000" cy="1000274"/>
          </a:xfrm>
          <a:prstGeom prst="rect">
            <a:avLst/>
          </a:prstGeom>
          <a:noFill/>
        </p:spPr>
        <p:txBody>
          <a:bodyPr wrap="square" rtlCol="0">
            <a:spAutoFit/>
          </a:bodyPr>
          <a:lstStyle/>
          <a:p>
            <a:pPr marL="339725" indent="-339725">
              <a:buFont typeface="Wingdings" pitchFamily="2" charset="2"/>
              <a:buChar char="q"/>
            </a:pPr>
            <a:r>
              <a:rPr lang="en-US" dirty="0" err="1"/>
              <a:t>Wilks</a:t>
            </a:r>
            <a:r>
              <a:rPr lang="en-US" dirty="0"/>
              <a:t>' lambda is the proportion of the total variance in the </a:t>
            </a:r>
            <a:r>
              <a:rPr lang="en-US" dirty="0" err="1"/>
              <a:t>discriminant</a:t>
            </a:r>
            <a:r>
              <a:rPr lang="en-US" dirty="0"/>
              <a:t> scores NOT explained by differences among the groups. </a:t>
            </a:r>
          </a:p>
          <a:p>
            <a:pPr marL="339725" indent="-339725">
              <a:spcBef>
                <a:spcPts val="600"/>
              </a:spcBef>
              <a:buFont typeface="Wingdings" pitchFamily="2" charset="2"/>
              <a:buChar char="q"/>
            </a:pPr>
            <a:r>
              <a:rPr lang="en-US" dirty="0"/>
              <a:t>Thus, 32%  of the variance is not explained by group differences. Unlike</a:t>
            </a:r>
          </a:p>
        </p:txBody>
      </p:sp>
      <p:sp>
        <p:nvSpPr>
          <p:cNvPr id="10" name="TextBox 9"/>
          <p:cNvSpPr txBox="1"/>
          <p:nvPr/>
        </p:nvSpPr>
        <p:spPr>
          <a:xfrm>
            <a:off x="762000" y="3810000"/>
            <a:ext cx="7467600" cy="923330"/>
          </a:xfrm>
          <a:prstGeom prst="rect">
            <a:avLst/>
          </a:prstGeom>
          <a:noFill/>
        </p:spPr>
        <p:txBody>
          <a:bodyPr wrap="square" rtlCol="0">
            <a:spAutoFit/>
          </a:bodyPr>
          <a:lstStyle/>
          <a:p>
            <a:pPr marL="339725" indent="-339725">
              <a:buFont typeface="Wingdings" pitchFamily="2" charset="2"/>
              <a:buChar char="q"/>
            </a:pPr>
            <a:r>
              <a:rPr lang="en-US" dirty="0">
                <a:latin typeface="Times New Roman" pitchFamily="18" charset="0"/>
                <a:cs typeface="Times New Roman" pitchFamily="18" charset="0"/>
              </a:rPr>
              <a:t>Chi square related to </a:t>
            </a:r>
            <a:r>
              <a:rPr lang="en-US" dirty="0" err="1">
                <a:latin typeface="Times New Roman" pitchFamily="18" charset="0"/>
                <a:cs typeface="Times New Roman" pitchFamily="18" charset="0"/>
              </a:rPr>
              <a:t>Wilks</a:t>
            </a:r>
            <a:r>
              <a:rPr lang="en-US" dirty="0">
                <a:latin typeface="Times New Roman" pitchFamily="18" charset="0"/>
                <a:cs typeface="Times New Roman" pitchFamily="18" charset="0"/>
              </a:rPr>
              <a:t>' lambda is significant, it is concluded that there is a relationship between the dependent groups and the independent variables.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0"/>
            <a:ext cx="8229600" cy="8382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b="1" dirty="0"/>
            </a:br>
            <a:r>
              <a:rPr lang="en-US" b="1" dirty="0"/>
              <a:t>Results </a:t>
            </a:r>
            <a:r>
              <a:rPr lang="en-US" dirty="0"/>
              <a:t>- </a:t>
            </a:r>
            <a:r>
              <a:rPr lang="en-US" sz="2400" i="1" dirty="0"/>
              <a:t>Classification matrix </a:t>
            </a:r>
            <a:br>
              <a:rPr lang="en-US" dirty="0"/>
            </a:br>
            <a:endParaRPr lang="en-US" dirty="0"/>
          </a:p>
        </p:txBody>
      </p:sp>
      <p:sp>
        <p:nvSpPr>
          <p:cNvPr id="5" name="TextBox 4"/>
          <p:cNvSpPr txBox="1"/>
          <p:nvPr/>
        </p:nvSpPr>
        <p:spPr>
          <a:xfrm>
            <a:off x="609600" y="914400"/>
            <a:ext cx="7848600" cy="3077766"/>
          </a:xfrm>
          <a:prstGeom prst="rect">
            <a:avLst/>
          </a:prstGeom>
          <a:noFill/>
        </p:spPr>
        <p:txBody>
          <a:bodyPr wrap="square" rtlCol="0">
            <a:spAutoFit/>
          </a:bodyPr>
          <a:lstStyle/>
          <a:p>
            <a:r>
              <a:rPr lang="en-US" b="1" dirty="0"/>
              <a:t>                                    </a:t>
            </a:r>
            <a:r>
              <a:rPr lang="en-US" sz="1400" b="1" dirty="0"/>
              <a:t>Table 5.</a:t>
            </a:r>
            <a:r>
              <a:rPr lang="en-US" sz="1400" dirty="0"/>
              <a:t>  Classification </a:t>
            </a:r>
            <a:r>
              <a:rPr lang="en-US" sz="1400" dirty="0" err="1"/>
              <a:t>matrix</a:t>
            </a:r>
            <a:r>
              <a:rPr lang="en-US" sz="1400" baseline="30000" dirty="0" err="1"/>
              <a:t>a</a:t>
            </a:r>
            <a:endParaRPr lang="en-US" sz="1400" dirty="0"/>
          </a:p>
          <a:p>
            <a:r>
              <a:rPr lang="en-US" sz="1600" b="1" dirty="0"/>
              <a:t> </a:t>
            </a:r>
            <a:r>
              <a:rPr lang="en-US" sz="1600" baseline="30000" dirty="0"/>
              <a:t>__________________________________________________________________________________________________________</a:t>
            </a:r>
            <a:endParaRPr lang="en-US" sz="1600" dirty="0"/>
          </a:p>
          <a:p>
            <a:pPr>
              <a:tabLst>
                <a:tab pos="1604963" algn="l"/>
                <a:tab pos="2679700" algn="l"/>
                <a:tab pos="3770313" algn="l"/>
                <a:tab pos="4973638" algn="l"/>
              </a:tabLst>
            </a:pPr>
            <a:r>
              <a:rPr lang="en-US" sz="1600" dirty="0"/>
              <a:t>	</a:t>
            </a:r>
            <a:r>
              <a:rPr lang="en-US" sz="1600" i="1" dirty="0"/>
              <a:t>Category of	          </a:t>
            </a:r>
            <a:r>
              <a:rPr lang="en-US" sz="1600" dirty="0"/>
              <a:t>Predicted Group Membership</a:t>
            </a:r>
            <a:r>
              <a:rPr lang="en-US" sz="1600" i="1" dirty="0"/>
              <a:t>	</a:t>
            </a:r>
            <a:endParaRPr lang="en-US" sz="1600" dirty="0"/>
          </a:p>
          <a:p>
            <a:pPr>
              <a:tabLst>
                <a:tab pos="1604963" algn="l"/>
                <a:tab pos="2679700" algn="l"/>
                <a:tab pos="3770313" algn="l"/>
                <a:tab pos="4973638" algn="l"/>
              </a:tabLst>
            </a:pPr>
            <a:r>
              <a:rPr lang="en-US" sz="1600" i="1" dirty="0"/>
              <a:t>	athlete	          sub-junior         junior	     Total</a:t>
            </a:r>
            <a:endParaRPr lang="en-US" sz="1600" dirty="0"/>
          </a:p>
          <a:p>
            <a:pPr>
              <a:tabLst>
                <a:tab pos="1604963" algn="l"/>
                <a:tab pos="2679700" algn="l"/>
                <a:tab pos="3770313" algn="l"/>
                <a:tab pos="4973638" algn="l"/>
              </a:tabLst>
            </a:pPr>
            <a:r>
              <a:rPr lang="en-US" sz="1600" dirty="0"/>
              <a:t>_____________________________________________________________________</a:t>
            </a:r>
          </a:p>
          <a:p>
            <a:pPr>
              <a:tabLst>
                <a:tab pos="1604963" algn="l"/>
                <a:tab pos="3481388" algn="l"/>
                <a:tab pos="4635500" algn="l"/>
                <a:tab pos="5373688" algn="l"/>
              </a:tabLst>
            </a:pPr>
            <a:r>
              <a:rPr lang="en-US" sz="1600" dirty="0"/>
              <a:t>Original Count	sub-junior	10	0 	10</a:t>
            </a:r>
          </a:p>
          <a:p>
            <a:pPr>
              <a:tabLst>
                <a:tab pos="1604963" algn="l"/>
                <a:tab pos="3481388" algn="l"/>
                <a:tab pos="4635500" algn="l"/>
                <a:tab pos="5373688" algn="l"/>
              </a:tabLst>
            </a:pPr>
            <a:r>
              <a:rPr lang="en-US" sz="1600" dirty="0"/>
              <a:t>	junior	1	9	10</a:t>
            </a:r>
          </a:p>
          <a:p>
            <a:pPr>
              <a:tabLst>
                <a:tab pos="1604963" algn="l"/>
                <a:tab pos="3481388" algn="l"/>
                <a:tab pos="4635500" algn="l"/>
                <a:tab pos="5373688" algn="l"/>
              </a:tabLst>
            </a:pPr>
            <a:r>
              <a:rPr lang="en-US" sz="1600" dirty="0"/>
              <a:t>               ______________________________________________________________</a:t>
            </a:r>
          </a:p>
          <a:p>
            <a:pPr>
              <a:tabLst>
                <a:tab pos="1604963" algn="l"/>
                <a:tab pos="3481388" algn="l"/>
                <a:tab pos="4635500" algn="l"/>
                <a:tab pos="5373688" algn="l"/>
              </a:tabLst>
            </a:pPr>
            <a:r>
              <a:rPr lang="en-US" sz="1600" dirty="0"/>
              <a:t>                %	sub-junior	 100.0	.0	 100.0</a:t>
            </a:r>
          </a:p>
          <a:p>
            <a:pPr>
              <a:tabLst>
                <a:tab pos="1604963" algn="l"/>
                <a:tab pos="3481388" algn="l"/>
                <a:tab pos="4635500" algn="l"/>
                <a:tab pos="5373688" algn="l"/>
              </a:tabLst>
            </a:pPr>
            <a:r>
              <a:rPr lang="en-US" sz="1600" dirty="0"/>
              <a:t>	junior	10.0 	90.0	 100.0</a:t>
            </a:r>
          </a:p>
          <a:p>
            <a:r>
              <a:rPr lang="en-US" sz="1600" dirty="0"/>
              <a:t>_____________________________________________________________________</a:t>
            </a:r>
          </a:p>
          <a:p>
            <a:r>
              <a:rPr lang="en-US" sz="1600" dirty="0"/>
              <a:t>a. 95.0% of original grouped cases correctly classified.	</a:t>
            </a:r>
          </a:p>
        </p:txBody>
      </p:sp>
      <p:sp>
        <p:nvSpPr>
          <p:cNvPr id="6" name="TextBox 5"/>
          <p:cNvSpPr txBox="1"/>
          <p:nvPr/>
        </p:nvSpPr>
        <p:spPr>
          <a:xfrm>
            <a:off x="685799" y="4171890"/>
            <a:ext cx="1272791" cy="400110"/>
          </a:xfrm>
          <a:prstGeom prst="rect">
            <a:avLst/>
          </a:prstGeom>
          <a:noFill/>
        </p:spPr>
        <p:txBody>
          <a:bodyPr wrap="square" rtlCol="0">
            <a:spAutoFit/>
          </a:bodyPr>
          <a:lstStyle/>
          <a:p>
            <a:r>
              <a:rPr lang="en-US" sz="2000" b="1" dirty="0"/>
              <a:t>Remarks</a:t>
            </a:r>
          </a:p>
        </p:txBody>
      </p:sp>
      <p:sp>
        <p:nvSpPr>
          <p:cNvPr id="7" name="TextBox 6"/>
          <p:cNvSpPr txBox="1"/>
          <p:nvPr/>
        </p:nvSpPr>
        <p:spPr>
          <a:xfrm>
            <a:off x="1295400" y="4598075"/>
            <a:ext cx="7543800" cy="2031325"/>
          </a:xfrm>
          <a:prstGeom prst="rect">
            <a:avLst/>
          </a:prstGeom>
          <a:noFill/>
        </p:spPr>
        <p:txBody>
          <a:bodyPr wrap="square" rtlCol="0">
            <a:spAutoFit/>
          </a:bodyPr>
          <a:lstStyle/>
          <a:p>
            <a:pPr marL="401638" lvl="0" indent="-401638">
              <a:buFont typeface="Wingdings" pitchFamily="2" charset="2"/>
              <a:buChar char="v"/>
            </a:pPr>
            <a:r>
              <a:rPr lang="en-US" dirty="0"/>
              <a:t>Out of twenty cases nineteen cases(95%) were correctly classified by the model which is quite high hence the model can be considered as valid.</a:t>
            </a:r>
          </a:p>
          <a:p>
            <a:pPr marL="401638" lvl="0" indent="-401638"/>
            <a:r>
              <a:rPr lang="en-US" dirty="0"/>
              <a:t> </a:t>
            </a:r>
          </a:p>
          <a:p>
            <a:pPr marL="401638" lvl="0" indent="-401638">
              <a:buFont typeface="Wingdings" pitchFamily="2" charset="2"/>
              <a:buChar char="v"/>
            </a:pPr>
            <a:r>
              <a:rPr lang="en-US" dirty="0"/>
              <a:t>Since this model is developed on the basis of a small sample and therefore the level of accuracy shown in the classification matrix may not hold for all future classification of new cases. </a:t>
            </a:r>
          </a:p>
          <a:p>
            <a:endParaRPr lang="en-US" dirty="0"/>
          </a:p>
        </p:txBody>
      </p:sp>
      <p:sp>
        <p:nvSpPr>
          <p:cNvPr id="8" name="Slide Number Placeholder 7"/>
          <p:cNvSpPr>
            <a:spLocks noGrp="1"/>
          </p:cNvSpPr>
          <p:nvPr>
            <p:ph type="sldNum" sz="quarter" idx="12"/>
          </p:nvPr>
        </p:nvSpPr>
        <p:spPr/>
        <p:txBody>
          <a:bodyPr/>
          <a:lstStyle/>
          <a:p>
            <a:fld id="{3ABC6503-EEE6-4635-A9E9-40F35D9069D7}"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6042"/>
            <a:ext cx="8229600" cy="11430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b="1" dirty="0"/>
            </a:br>
            <a:r>
              <a:rPr lang="en-US" b="1" dirty="0"/>
              <a:t>Results </a:t>
            </a:r>
            <a:r>
              <a:rPr lang="en-US" dirty="0"/>
              <a:t>- </a:t>
            </a:r>
            <a:r>
              <a:rPr lang="en-US" sz="2200" i="1" dirty="0"/>
              <a:t>Standardized canonical </a:t>
            </a:r>
            <a:r>
              <a:rPr lang="en-US" sz="2200" i="1" dirty="0" err="1"/>
              <a:t>discriminant</a:t>
            </a:r>
            <a:r>
              <a:rPr lang="en-US" sz="2200" i="1" dirty="0"/>
              <a:t> function coefficients </a:t>
            </a:r>
            <a:br>
              <a:rPr lang="en-US" dirty="0"/>
            </a:br>
            <a:endParaRPr lang="en-US" dirty="0"/>
          </a:p>
        </p:txBody>
      </p:sp>
      <p:sp>
        <p:nvSpPr>
          <p:cNvPr id="5" name="TextBox 4"/>
          <p:cNvSpPr txBox="1"/>
          <p:nvPr/>
        </p:nvSpPr>
        <p:spPr>
          <a:xfrm>
            <a:off x="1524000" y="1166098"/>
            <a:ext cx="7848600" cy="2339102"/>
          </a:xfrm>
          <a:prstGeom prst="rect">
            <a:avLst/>
          </a:prstGeom>
          <a:noFill/>
        </p:spPr>
        <p:txBody>
          <a:bodyPr wrap="square" rtlCol="0">
            <a:spAutoFit/>
          </a:bodyPr>
          <a:lstStyle/>
          <a:p>
            <a:r>
              <a:rPr lang="en-US" b="1" dirty="0"/>
              <a:t>                                    </a:t>
            </a:r>
            <a:endParaRPr lang="en-US" sz="1400" dirty="0"/>
          </a:p>
          <a:p>
            <a:pPr marL="1090613"/>
            <a:r>
              <a:rPr lang="en-US" sz="1600" b="1" dirty="0"/>
              <a:t>Table 11.6.</a:t>
            </a:r>
            <a:r>
              <a:rPr lang="en-US" sz="1600" dirty="0"/>
              <a:t> Standardized canonical </a:t>
            </a:r>
            <a:r>
              <a:rPr lang="en-US" sz="1600" dirty="0" err="1"/>
              <a:t>discriminant</a:t>
            </a:r>
            <a:r>
              <a:rPr lang="en-US" sz="1600" dirty="0"/>
              <a:t> </a:t>
            </a:r>
          </a:p>
          <a:p>
            <a:pPr marL="1090613"/>
            <a:r>
              <a:rPr lang="en-US" sz="1600" dirty="0"/>
              <a:t> function coefficients</a:t>
            </a:r>
          </a:p>
          <a:p>
            <a:r>
              <a:rPr lang="en-US" sz="1600" b="1" dirty="0"/>
              <a:t>               ______________________________________________</a:t>
            </a:r>
            <a:endParaRPr lang="en-US" sz="1600" dirty="0"/>
          </a:p>
          <a:p>
            <a:pPr marL="1427163">
              <a:tabLst>
                <a:tab pos="3368675" algn="l"/>
              </a:tabLst>
            </a:pPr>
            <a:r>
              <a:rPr lang="en-US" sz="1600" i="1" dirty="0"/>
              <a:t>Variables selected		Function</a:t>
            </a:r>
          </a:p>
          <a:p>
            <a:pPr marL="690563">
              <a:tabLst>
                <a:tab pos="3368675" algn="l"/>
              </a:tabLst>
            </a:pPr>
            <a:r>
              <a:rPr lang="en-US" sz="1600" i="1" dirty="0"/>
              <a:t>______________________________________________</a:t>
            </a:r>
            <a:endParaRPr lang="en-US" sz="1600" dirty="0"/>
          </a:p>
          <a:p>
            <a:pPr marL="1427163">
              <a:tabLst>
                <a:tab pos="3368675" algn="l"/>
              </a:tabLst>
            </a:pPr>
            <a:r>
              <a:rPr lang="en-US" sz="1600" dirty="0"/>
              <a:t>4x10 Shuttle run		-.563</a:t>
            </a:r>
          </a:p>
          <a:p>
            <a:pPr marL="1427163">
              <a:tabLst>
                <a:tab pos="3368675" algn="l"/>
              </a:tabLst>
            </a:pPr>
            <a:r>
              <a:rPr lang="en-US" sz="1600" dirty="0"/>
              <a:t>Weight		.766</a:t>
            </a:r>
          </a:p>
          <a:p>
            <a:r>
              <a:rPr lang="en-US" sz="1600" dirty="0"/>
              <a:t>               ______________________________________________</a:t>
            </a:r>
          </a:p>
        </p:txBody>
      </p:sp>
      <p:sp>
        <p:nvSpPr>
          <p:cNvPr id="6" name="TextBox 5"/>
          <p:cNvSpPr txBox="1"/>
          <p:nvPr/>
        </p:nvSpPr>
        <p:spPr>
          <a:xfrm>
            <a:off x="685799" y="4171890"/>
            <a:ext cx="1272791" cy="400110"/>
          </a:xfrm>
          <a:prstGeom prst="rect">
            <a:avLst/>
          </a:prstGeom>
          <a:noFill/>
        </p:spPr>
        <p:txBody>
          <a:bodyPr wrap="square" rtlCol="0">
            <a:spAutoFit/>
          </a:bodyPr>
          <a:lstStyle/>
          <a:p>
            <a:r>
              <a:rPr lang="en-US" sz="2000" b="1" dirty="0"/>
              <a:t>Remarks</a:t>
            </a:r>
          </a:p>
        </p:txBody>
      </p:sp>
      <p:sp>
        <p:nvSpPr>
          <p:cNvPr id="7" name="TextBox 6"/>
          <p:cNvSpPr txBox="1"/>
          <p:nvPr/>
        </p:nvSpPr>
        <p:spPr>
          <a:xfrm>
            <a:off x="1295400" y="4819471"/>
            <a:ext cx="7543800" cy="1200329"/>
          </a:xfrm>
          <a:prstGeom prst="rect">
            <a:avLst/>
          </a:prstGeom>
          <a:noFill/>
        </p:spPr>
        <p:txBody>
          <a:bodyPr wrap="square" rtlCol="0">
            <a:spAutoFit/>
          </a:bodyPr>
          <a:lstStyle/>
          <a:p>
            <a:pPr>
              <a:buFont typeface="Wingdings" pitchFamily="2" charset="2"/>
              <a:buChar char="v"/>
            </a:pPr>
            <a:r>
              <a:rPr lang="en-US" dirty="0"/>
              <a:t>Absolute function value of the weight is .766 which is larger than shuttle run</a:t>
            </a:r>
          </a:p>
          <a:p>
            <a:r>
              <a:rPr lang="en-US" dirty="0"/>
              <a:t> </a:t>
            </a:r>
          </a:p>
          <a:p>
            <a:pPr>
              <a:buFont typeface="Wingdings" pitchFamily="2" charset="2"/>
              <a:buChar char="v"/>
            </a:pPr>
            <a:r>
              <a:rPr lang="en-US" dirty="0"/>
              <a:t>weight is more powerful variable in discriminating the two groups. </a:t>
            </a:r>
          </a:p>
          <a:p>
            <a:endParaRPr lang="en-US" dirty="0"/>
          </a:p>
        </p:txBody>
      </p:sp>
      <p:sp>
        <p:nvSpPr>
          <p:cNvPr id="8" name="Slide Number Placeholder 7"/>
          <p:cNvSpPr>
            <a:spLocks noGrp="1"/>
          </p:cNvSpPr>
          <p:nvPr>
            <p:ph type="sldNum" sz="quarter" idx="12"/>
          </p:nvPr>
        </p:nvSpPr>
        <p:spPr/>
        <p:txBody>
          <a:bodyPr/>
          <a:lstStyle/>
          <a:p>
            <a:fld id="{3ABC6503-EEE6-4635-A9E9-40F35D9069D7}"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20052"/>
            <a:ext cx="8229600" cy="11430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br>
              <a:rPr lang="en-US" b="1" dirty="0"/>
            </a:br>
            <a:r>
              <a:rPr lang="en-US" b="1" dirty="0"/>
              <a:t>Results </a:t>
            </a:r>
            <a:r>
              <a:rPr lang="en-US" dirty="0"/>
              <a:t>- </a:t>
            </a:r>
            <a:r>
              <a:rPr lang="en-US" sz="3600" i="1" dirty="0"/>
              <a:t>Classification Criteria</a:t>
            </a:r>
            <a:br>
              <a:rPr lang="en-US" dirty="0"/>
            </a:br>
            <a:endParaRPr lang="en-US" dirty="0"/>
          </a:p>
        </p:txBody>
      </p:sp>
      <p:sp>
        <p:nvSpPr>
          <p:cNvPr id="10" name="TextBox 9"/>
          <p:cNvSpPr txBox="1"/>
          <p:nvPr/>
        </p:nvSpPr>
        <p:spPr>
          <a:xfrm>
            <a:off x="0" y="1319986"/>
            <a:ext cx="8077200" cy="2185214"/>
          </a:xfrm>
          <a:prstGeom prst="rect">
            <a:avLst/>
          </a:prstGeom>
          <a:noFill/>
        </p:spPr>
        <p:txBody>
          <a:bodyPr wrap="square" rtlCol="0">
            <a:spAutoFit/>
          </a:bodyPr>
          <a:lstStyle/>
          <a:p>
            <a:r>
              <a:rPr lang="en-US" b="1" dirty="0"/>
              <a:t>                                       Table 11.7.</a:t>
            </a:r>
            <a:r>
              <a:rPr lang="en-US" dirty="0"/>
              <a:t> Functions at group </a:t>
            </a:r>
            <a:r>
              <a:rPr lang="en-US" dirty="0" err="1"/>
              <a:t>centroids</a:t>
            </a:r>
            <a:endParaRPr lang="en-US" dirty="0"/>
          </a:p>
          <a:p>
            <a:r>
              <a:rPr lang="en-US" b="1" dirty="0"/>
              <a:t>                                       </a:t>
            </a:r>
            <a:r>
              <a:rPr lang="en-US" sz="1400" b="1" dirty="0"/>
              <a:t>________________________________________</a:t>
            </a:r>
            <a:endParaRPr lang="en-US" sz="1400" dirty="0"/>
          </a:p>
          <a:p>
            <a:pPr marL="2165350">
              <a:tabLst>
                <a:tab pos="4348163" algn="l"/>
              </a:tabLst>
            </a:pPr>
            <a:r>
              <a:rPr lang="en-US" sz="1400" i="1" dirty="0"/>
              <a:t>Category of athlete	Function</a:t>
            </a:r>
            <a:endParaRPr lang="en-US" sz="1400" dirty="0"/>
          </a:p>
          <a:p>
            <a:pPr marL="2005013">
              <a:tabLst>
                <a:tab pos="4348163" algn="l"/>
              </a:tabLst>
            </a:pPr>
            <a:r>
              <a:rPr lang="en-US" sz="1400" dirty="0"/>
              <a:t>________________________________________</a:t>
            </a:r>
          </a:p>
          <a:p>
            <a:pPr marL="2165350">
              <a:tabLst>
                <a:tab pos="4348163" algn="l"/>
              </a:tabLst>
            </a:pPr>
            <a:r>
              <a:rPr lang="en-US" sz="1400" dirty="0"/>
              <a:t>sub-junior	   -1.383</a:t>
            </a:r>
          </a:p>
          <a:p>
            <a:pPr marL="2005013">
              <a:tabLst>
                <a:tab pos="4348163" algn="l"/>
              </a:tabLst>
            </a:pPr>
            <a:r>
              <a:rPr lang="en-US" sz="1400" dirty="0"/>
              <a:t>     junior	    1.383                                ________________________________________</a:t>
            </a:r>
          </a:p>
          <a:p>
            <a:pPr marL="2005013">
              <a:tabLst>
                <a:tab pos="4348163" algn="l"/>
              </a:tabLst>
            </a:pPr>
            <a:r>
              <a:rPr lang="en-US" sz="1200" dirty="0" err="1"/>
              <a:t>Unstandardized</a:t>
            </a:r>
            <a:r>
              <a:rPr lang="en-US" sz="1200" dirty="0"/>
              <a:t> canonical </a:t>
            </a:r>
            <a:r>
              <a:rPr lang="en-US" sz="1200" dirty="0" err="1"/>
              <a:t>discriminant</a:t>
            </a:r>
            <a:r>
              <a:rPr lang="en-US" sz="1200" dirty="0"/>
              <a:t> functions  evaluated at group means</a:t>
            </a:r>
          </a:p>
          <a:p>
            <a:endParaRPr lang="en-US" dirty="0"/>
          </a:p>
        </p:txBody>
      </p:sp>
      <p:sp>
        <p:nvSpPr>
          <p:cNvPr id="12" name="Rectangle 11"/>
          <p:cNvSpPr/>
          <p:nvPr/>
        </p:nvSpPr>
        <p:spPr>
          <a:xfrm>
            <a:off x="1143000" y="3810000"/>
            <a:ext cx="2362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Mean of group 1</a:t>
            </a:r>
          </a:p>
          <a:p>
            <a:pPr algn="ctr"/>
            <a:r>
              <a:rPr lang="en-US" sz="1400" dirty="0"/>
              <a:t>(Sub-junior </a:t>
            </a:r>
            <a:r>
              <a:rPr lang="en-US" sz="1400" dirty="0" err="1"/>
              <a:t>basketballer</a:t>
            </a:r>
            <a:r>
              <a:rPr lang="en-US" sz="1400" dirty="0"/>
              <a:t>)</a:t>
            </a:r>
          </a:p>
        </p:txBody>
      </p:sp>
      <p:sp>
        <p:nvSpPr>
          <p:cNvPr id="13" name="Rectangle 12"/>
          <p:cNvSpPr/>
          <p:nvPr/>
        </p:nvSpPr>
        <p:spPr>
          <a:xfrm>
            <a:off x="4953000" y="3810000"/>
            <a:ext cx="2362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Mean of group 2</a:t>
            </a:r>
          </a:p>
          <a:p>
            <a:pPr algn="ctr"/>
            <a:r>
              <a:rPr lang="en-US" sz="1400" dirty="0"/>
              <a:t>(Junior </a:t>
            </a:r>
            <a:r>
              <a:rPr lang="en-US" sz="1400" dirty="0" err="1"/>
              <a:t>basketballer</a:t>
            </a:r>
            <a:r>
              <a:rPr lang="en-US" sz="1400" dirty="0"/>
              <a:t>)</a:t>
            </a:r>
          </a:p>
        </p:txBody>
      </p:sp>
      <p:cxnSp>
        <p:nvCxnSpPr>
          <p:cNvPr id="15" name="Straight Connector 14"/>
          <p:cNvCxnSpPr/>
          <p:nvPr/>
        </p:nvCxnSpPr>
        <p:spPr>
          <a:xfrm>
            <a:off x="2209800" y="4419600"/>
            <a:ext cx="403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2019300" y="46101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4001294" y="46093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6058694" y="46093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1219200" y="4876800"/>
            <a:ext cx="20574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-1.383</a:t>
            </a:r>
            <a:r>
              <a:rPr lang="en-US" sz="1200" dirty="0"/>
              <a:t>	</a:t>
            </a:r>
          </a:p>
          <a:p>
            <a:pPr algn="ctr"/>
            <a:r>
              <a:rPr lang="en-US" sz="1200" dirty="0"/>
              <a:t>(Sub-junior </a:t>
            </a:r>
            <a:r>
              <a:rPr lang="en-US" sz="1200" dirty="0" err="1"/>
              <a:t>basketballer</a:t>
            </a:r>
            <a:r>
              <a:rPr lang="en-US" sz="1200" dirty="0"/>
              <a:t>)</a:t>
            </a:r>
          </a:p>
        </p:txBody>
      </p:sp>
      <p:sp>
        <p:nvSpPr>
          <p:cNvPr id="22" name="Rounded Rectangle 21"/>
          <p:cNvSpPr/>
          <p:nvPr/>
        </p:nvSpPr>
        <p:spPr>
          <a:xfrm>
            <a:off x="5257800" y="4876800"/>
            <a:ext cx="20574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1.383</a:t>
            </a:r>
            <a:r>
              <a:rPr lang="en-US" sz="1200" dirty="0"/>
              <a:t>	</a:t>
            </a:r>
          </a:p>
          <a:p>
            <a:pPr algn="ctr"/>
            <a:r>
              <a:rPr lang="en-US" sz="1200" dirty="0"/>
              <a:t>(Junior </a:t>
            </a:r>
            <a:r>
              <a:rPr lang="en-US" sz="1200" dirty="0" err="1"/>
              <a:t>basketballer</a:t>
            </a:r>
            <a:r>
              <a:rPr lang="en-US" sz="1200" dirty="0"/>
              <a:t>)</a:t>
            </a:r>
          </a:p>
        </p:txBody>
      </p:sp>
      <p:sp>
        <p:nvSpPr>
          <p:cNvPr id="23" name="TextBox 22"/>
          <p:cNvSpPr txBox="1"/>
          <p:nvPr/>
        </p:nvSpPr>
        <p:spPr>
          <a:xfrm>
            <a:off x="4038600" y="4876800"/>
            <a:ext cx="381000" cy="381000"/>
          </a:xfrm>
          <a:prstGeom prst="rect">
            <a:avLst/>
          </a:prstGeom>
          <a:noFill/>
        </p:spPr>
        <p:txBody>
          <a:bodyPr wrap="square" rtlCol="0">
            <a:spAutoFit/>
          </a:bodyPr>
          <a:lstStyle/>
          <a:p>
            <a:r>
              <a:rPr lang="en-US" dirty="0"/>
              <a:t>0</a:t>
            </a:r>
          </a:p>
        </p:txBody>
      </p:sp>
      <p:sp>
        <p:nvSpPr>
          <p:cNvPr id="24" name="TextBox 23"/>
          <p:cNvSpPr txBox="1"/>
          <p:nvPr/>
        </p:nvSpPr>
        <p:spPr>
          <a:xfrm>
            <a:off x="2057400" y="5562601"/>
            <a:ext cx="4419600" cy="304800"/>
          </a:xfrm>
          <a:prstGeom prst="rect">
            <a:avLst/>
          </a:prstGeom>
          <a:noFill/>
        </p:spPr>
        <p:txBody>
          <a:bodyPr wrap="square" rtlCol="0">
            <a:spAutoFit/>
          </a:bodyPr>
          <a:lstStyle/>
          <a:p>
            <a:r>
              <a:rPr lang="en-US" sz="1400" dirty="0"/>
              <a:t>Z =  6.125  -   1.269(4 x 10 Shuttle run)  +  0.164(Weight)</a:t>
            </a:r>
          </a:p>
        </p:txBody>
      </p:sp>
      <p:sp>
        <p:nvSpPr>
          <p:cNvPr id="25" name="TextBox 24"/>
          <p:cNvSpPr txBox="1"/>
          <p:nvPr/>
        </p:nvSpPr>
        <p:spPr>
          <a:xfrm>
            <a:off x="762000" y="6019800"/>
            <a:ext cx="7086600" cy="923330"/>
          </a:xfrm>
          <a:prstGeom prst="rect">
            <a:avLst/>
          </a:prstGeom>
          <a:noFill/>
        </p:spPr>
        <p:txBody>
          <a:bodyPr wrap="square" rtlCol="0">
            <a:spAutoFit/>
          </a:bodyPr>
          <a:lstStyle/>
          <a:p>
            <a:r>
              <a:rPr lang="en-US" dirty="0"/>
              <a:t>                    If       Z &gt; 0,	 Classify into the junior category </a:t>
            </a:r>
          </a:p>
          <a:p>
            <a:r>
              <a:rPr lang="en-US" dirty="0"/>
              <a:t>            and if        Z&lt;0,                Classify into sub-junior category </a:t>
            </a:r>
          </a:p>
          <a:p>
            <a:endParaRPr lang="en-US" dirty="0"/>
          </a:p>
        </p:txBody>
      </p:sp>
      <p:sp>
        <p:nvSpPr>
          <p:cNvPr id="16" name="Slide Number Placeholder 15"/>
          <p:cNvSpPr>
            <a:spLocks noGrp="1"/>
          </p:cNvSpPr>
          <p:nvPr>
            <p:ph type="sldNum" sz="quarter" idx="12"/>
          </p:nvPr>
        </p:nvSpPr>
        <p:spPr/>
        <p:txBody>
          <a:bodyPr/>
          <a:lstStyle/>
          <a:p>
            <a:fld id="{3ABC6503-EEE6-4635-A9E9-40F35D9069D7}" type="slidenum">
              <a:rPr lang="en-US" smtClean="0"/>
              <a:pPr/>
              <a:t>33</a:t>
            </a:fld>
            <a:endParaRPr lang="en-US"/>
          </a:p>
        </p:txBody>
      </p:sp>
      <p:sp>
        <p:nvSpPr>
          <p:cNvPr id="20" name="TextBox 19"/>
          <p:cNvSpPr txBox="1"/>
          <p:nvPr/>
        </p:nvSpPr>
        <p:spPr>
          <a:xfrm>
            <a:off x="6400800" y="1846927"/>
            <a:ext cx="2514600" cy="1277273"/>
          </a:xfrm>
          <a:prstGeom prst="rect">
            <a:avLst/>
          </a:prstGeom>
          <a:noFill/>
        </p:spPr>
        <p:txBody>
          <a:bodyPr wrap="square" rtlCol="0">
            <a:spAutoFit/>
          </a:bodyPr>
          <a:lstStyle/>
          <a:p>
            <a:pPr>
              <a:spcBef>
                <a:spcPct val="50000"/>
              </a:spcBef>
            </a:pPr>
            <a:r>
              <a:rPr lang="en-GB" sz="1400" dirty="0">
                <a:latin typeface="Times New Roman" pitchFamily="18" charset="0"/>
                <a:cs typeface="Times New Roman" pitchFamily="18" charset="0"/>
              </a:rPr>
              <a:t>Means  of the </a:t>
            </a:r>
            <a:r>
              <a:rPr lang="en-GB" sz="1400" dirty="0" err="1">
                <a:latin typeface="Times New Roman" pitchFamily="18" charset="0"/>
                <a:cs typeface="Times New Roman" pitchFamily="18" charset="0"/>
              </a:rPr>
              <a:t>discriminant</a:t>
            </a:r>
            <a:r>
              <a:rPr lang="en-GB" sz="1400" dirty="0">
                <a:latin typeface="Times New Roman" pitchFamily="18" charset="0"/>
                <a:cs typeface="Times New Roman" pitchFamily="18" charset="0"/>
              </a:rPr>
              <a:t> score for each of the two groups</a:t>
            </a:r>
          </a:p>
          <a:p>
            <a:pPr>
              <a:spcBef>
                <a:spcPct val="50000"/>
              </a:spcBef>
            </a:pPr>
            <a:r>
              <a:rPr lang="en-GB" sz="1400" dirty="0">
                <a:latin typeface="Times New Roman" pitchFamily="18" charset="0"/>
                <a:cs typeface="Times New Roman" pitchFamily="18" charset="0"/>
              </a:rPr>
              <a:t>Thus, the sub-junior group has  a negative </a:t>
            </a:r>
            <a:r>
              <a:rPr lang="en-GB" sz="1400" dirty="0" err="1">
                <a:latin typeface="Times New Roman" pitchFamily="18" charset="0"/>
                <a:cs typeface="Times New Roman" pitchFamily="18" charset="0"/>
              </a:rPr>
              <a:t>centroid</a:t>
            </a:r>
            <a:endParaRPr lang="en-GB"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p:txBody>
      </p:sp>
      <p:cxnSp>
        <p:nvCxnSpPr>
          <p:cNvPr id="27" name="Straight Arrow Connector 26"/>
          <p:cNvCxnSpPr/>
          <p:nvPr/>
        </p:nvCxnSpPr>
        <p:spPr>
          <a:xfrm rot="10800000" flipV="1">
            <a:off x="5257800" y="1981200"/>
            <a:ext cx="11430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1337131"/>
            <a:ext cx="7467600" cy="513986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b="1" dirty="0"/>
              <a:t> </a:t>
            </a:r>
            <a:endParaRPr lang="en-US" sz="1600" dirty="0"/>
          </a:p>
          <a:p>
            <a:pPr marL="1257300" lvl="2" indent="-342900">
              <a:buFont typeface="+mj-lt"/>
              <a:buAutoNum type="arabicPeriod"/>
            </a:pPr>
            <a:r>
              <a:rPr lang="en-US" dirty="0"/>
              <a:t>Start SPSS by using the following sequence of commands: </a:t>
            </a:r>
            <a:endParaRPr lang="en-US" sz="2000" dirty="0"/>
          </a:p>
          <a:p>
            <a:pPr marL="342900" indent="-342900"/>
            <a:r>
              <a:rPr lang="en-US" i="1" dirty="0"/>
              <a:t>		</a:t>
            </a:r>
          </a:p>
          <a:p>
            <a:pPr marL="342900" indent="-342900"/>
            <a:r>
              <a:rPr lang="en-US" i="1" dirty="0"/>
              <a:t>		     Start              All Programs             SPSS Inc                SPSS 17.0</a:t>
            </a:r>
            <a:endParaRPr lang="en-US" sz="2000" dirty="0"/>
          </a:p>
          <a:p>
            <a:pPr marL="342900" indent="-342900"/>
            <a:endParaRPr lang="en-US" sz="2000" dirty="0"/>
          </a:p>
          <a:p>
            <a:pPr marL="1257300" lvl="2" indent="-342900"/>
            <a:r>
              <a:rPr lang="en-US" sz="1600" dirty="0"/>
              <a:t>2.    Click “Variable View” tag and define the variables SBJ</a:t>
            </a:r>
            <a:r>
              <a:rPr lang="en-US" i="1" dirty="0"/>
              <a:t>, </a:t>
            </a:r>
            <a:r>
              <a:rPr lang="en-US" i="1" dirty="0" err="1"/>
              <a:t>Shut_run</a:t>
            </a:r>
            <a:r>
              <a:rPr lang="en-US" i="1" dirty="0"/>
              <a:t>, </a:t>
            </a:r>
            <a:r>
              <a:rPr lang="en-US" i="1" dirty="0" err="1"/>
              <a:t>Fifty_mt</a:t>
            </a:r>
            <a:r>
              <a:rPr lang="en-US" i="1" dirty="0"/>
              <a:t>, </a:t>
            </a:r>
            <a:r>
              <a:rPr lang="en-US" i="1" dirty="0" err="1"/>
              <a:t>Twelve_min_R_W</a:t>
            </a:r>
            <a:r>
              <a:rPr lang="en-US" i="1" dirty="0"/>
              <a:t>, </a:t>
            </a:r>
            <a:r>
              <a:rPr lang="en-US" i="1" dirty="0" err="1"/>
              <a:t>Aner_cap</a:t>
            </a:r>
            <a:r>
              <a:rPr lang="en-US" i="1" dirty="0"/>
              <a:t>, Wt, Ht, </a:t>
            </a:r>
            <a:r>
              <a:rPr lang="en-US" i="1" dirty="0" err="1"/>
              <a:t>Leg_length</a:t>
            </a:r>
            <a:r>
              <a:rPr lang="en-US" i="1" dirty="0"/>
              <a:t>, </a:t>
            </a:r>
            <a:r>
              <a:rPr lang="en-US" i="1" dirty="0" err="1"/>
              <a:t>Calf_girth</a:t>
            </a:r>
            <a:r>
              <a:rPr lang="en-US" i="1" dirty="0"/>
              <a:t>, </a:t>
            </a:r>
            <a:r>
              <a:rPr lang="en-US" i="1" dirty="0" err="1"/>
              <a:t>Thigh_girth</a:t>
            </a:r>
            <a:r>
              <a:rPr lang="en-US" i="1" dirty="0"/>
              <a:t>, and </a:t>
            </a:r>
            <a:r>
              <a:rPr lang="en-US" i="1" dirty="0" err="1"/>
              <a:t>Shl_width</a:t>
            </a:r>
            <a:r>
              <a:rPr lang="en-US" i="1" dirty="0"/>
              <a:t> </a:t>
            </a:r>
            <a:r>
              <a:rPr lang="en-US" dirty="0"/>
              <a:t>as scale variables and </a:t>
            </a:r>
            <a:r>
              <a:rPr lang="en-US" i="1" dirty="0"/>
              <a:t>Category</a:t>
            </a:r>
            <a:r>
              <a:rPr lang="en-US" dirty="0"/>
              <a:t> as nominal variable.</a:t>
            </a:r>
          </a:p>
          <a:p>
            <a:pPr marL="1257300" lvl="2" indent="-342900"/>
            <a:r>
              <a:rPr lang="en-US" dirty="0"/>
              <a:t>3.    For the dependent variable </a:t>
            </a:r>
            <a:r>
              <a:rPr lang="en-US" i="1" dirty="0"/>
              <a:t>Category</a:t>
            </a:r>
            <a:r>
              <a:rPr lang="en-US" dirty="0"/>
              <a:t> under the column heading “Values” define ‘1’ for sub junior and ‘2’ for junior.  </a:t>
            </a:r>
          </a:p>
          <a:p>
            <a:pPr marL="1257300" lvl="2" indent="-342900"/>
            <a:r>
              <a:rPr lang="en-US" dirty="0"/>
              <a:t>4.    After defining variables, type data column wise for these variables by clicking “Data View”. </a:t>
            </a:r>
            <a:endParaRPr lang="en-US" sz="2000" dirty="0"/>
          </a:p>
          <a:p>
            <a:pPr marL="1257300" lvl="2" indent="-342900"/>
            <a:r>
              <a:rPr lang="en-US" dirty="0"/>
              <a:t>5.   In data view follow the below mentioned command sequence for </a:t>
            </a:r>
            <a:r>
              <a:rPr lang="en-US" dirty="0" err="1"/>
              <a:t>discriminant</a:t>
            </a:r>
            <a:r>
              <a:rPr lang="en-US" dirty="0"/>
              <a:t> analysis: </a:t>
            </a:r>
          </a:p>
          <a:p>
            <a:pPr marL="342900" indent="-342900"/>
            <a:endParaRPr lang="en-US" dirty="0"/>
          </a:p>
          <a:p>
            <a:pPr marL="342900" indent="-342900"/>
            <a:r>
              <a:rPr lang="en-US" dirty="0"/>
              <a:t>               		Analyze 	           Classify               </a:t>
            </a:r>
            <a:r>
              <a:rPr lang="en-US" dirty="0" err="1"/>
              <a:t>Discriminant</a:t>
            </a:r>
            <a:endParaRPr lang="en-US" dirty="0"/>
          </a:p>
          <a:p>
            <a:pPr marL="342900" indent="-342900"/>
            <a:endParaRPr lang="en-US" sz="2000" dirty="0"/>
          </a:p>
        </p:txBody>
      </p:sp>
      <p:cxnSp>
        <p:nvCxnSpPr>
          <p:cNvPr id="6" name="Straight Arrow Connector 5"/>
          <p:cNvCxnSpPr/>
          <p:nvPr/>
        </p:nvCxnSpPr>
        <p:spPr>
          <a:xfrm>
            <a:off x="2514600" y="2360612"/>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867400" y="2360612"/>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343400" y="2360612"/>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429000" y="59436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876800" y="5954044"/>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1000" y="0"/>
            <a:ext cx="8153400" cy="92333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3600" b="1" dirty="0"/>
              <a:t>SPSS commands for </a:t>
            </a:r>
            <a:r>
              <a:rPr lang="en-US" sz="3600" b="1" dirty="0" err="1"/>
              <a:t>Discriminant</a:t>
            </a:r>
            <a:r>
              <a:rPr lang="en-US" sz="3600" b="1" dirty="0"/>
              <a:t> Analysis </a:t>
            </a:r>
            <a:endParaRPr lang="en-US" sz="3600" dirty="0"/>
          </a:p>
          <a:p>
            <a:endParaRPr lang="en-US" dirty="0"/>
          </a:p>
        </p:txBody>
      </p:sp>
      <p:sp>
        <p:nvSpPr>
          <p:cNvPr id="12" name="Slide Number Placeholder 11"/>
          <p:cNvSpPr>
            <a:spLocks noGrp="1"/>
          </p:cNvSpPr>
          <p:nvPr>
            <p:ph type="sldNum" sz="quarter" idx="12"/>
          </p:nvPr>
        </p:nvSpPr>
        <p:spPr/>
        <p:txBody>
          <a:bodyPr/>
          <a:lstStyle/>
          <a:p>
            <a:fld id="{3ABC6503-EEE6-4635-A9E9-40F35D9069D7}"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5800" y="1905000"/>
            <a:ext cx="746760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b="1" dirty="0"/>
              <a:t> </a:t>
            </a:r>
            <a:endParaRPr lang="en-US" sz="2000" dirty="0"/>
          </a:p>
          <a:p>
            <a:pPr marL="1257300" lvl="2" indent="-342900">
              <a:buAutoNum type="arabicPeriod" startAt="6"/>
            </a:pPr>
            <a:r>
              <a:rPr lang="en-US" dirty="0"/>
              <a:t>Select variable </a:t>
            </a:r>
            <a:r>
              <a:rPr lang="en-US" i="1" dirty="0"/>
              <a:t>Category</a:t>
            </a:r>
            <a:r>
              <a:rPr lang="en-US" dirty="0"/>
              <a:t> from left panel to the “Grouping Variables” section of the right panel and define its minimum and maximum range as ‘1’ and ‘2’. Further, select all independent variables from the left panel to the “Independents” section of the right panel. Check the option “Use stepwise method”. </a:t>
            </a:r>
          </a:p>
          <a:p>
            <a:pPr marL="1257300" lvl="2" indent="-342900">
              <a:buAutoNum type="arabicPeriod" startAt="6"/>
            </a:pPr>
            <a:r>
              <a:rPr lang="en-US" dirty="0"/>
              <a:t>Click the tag “</a:t>
            </a:r>
            <a:r>
              <a:rPr lang="en-US" b="1" dirty="0"/>
              <a:t>Statistics</a:t>
            </a:r>
            <a:r>
              <a:rPr lang="en-US" dirty="0"/>
              <a:t>” and check options for ‘Means’, ‘Fisher’s’ and ‘</a:t>
            </a:r>
            <a:r>
              <a:rPr lang="en-US" dirty="0" err="1"/>
              <a:t>Unstandardized</a:t>
            </a:r>
            <a:r>
              <a:rPr lang="en-US" dirty="0"/>
              <a:t>’ in it. Press “</a:t>
            </a:r>
            <a:r>
              <a:rPr lang="en-US" b="1" i="1" dirty="0"/>
              <a:t>Continue</a:t>
            </a:r>
            <a:r>
              <a:rPr lang="en-US" dirty="0"/>
              <a:t>”.</a:t>
            </a:r>
          </a:p>
          <a:p>
            <a:pPr marL="1257300" lvl="2" indent="-342900">
              <a:buAutoNum type="arabicPeriod" startAt="6"/>
            </a:pPr>
            <a:r>
              <a:rPr lang="en-US" dirty="0"/>
              <a:t>Click the tag “</a:t>
            </a:r>
            <a:r>
              <a:rPr lang="en-US" b="1" dirty="0"/>
              <a:t>Classify</a:t>
            </a:r>
            <a:r>
              <a:rPr lang="en-US" dirty="0"/>
              <a:t>” and check option for ‘Summary table’. Press “</a:t>
            </a:r>
            <a:r>
              <a:rPr lang="en-US" b="1" i="1" dirty="0"/>
              <a:t>Continue</a:t>
            </a:r>
            <a:r>
              <a:rPr lang="en-US" dirty="0"/>
              <a:t>”.</a:t>
            </a:r>
          </a:p>
          <a:p>
            <a:pPr marL="1257300" lvl="2" indent="-342900">
              <a:buAutoNum type="arabicPeriod" startAt="6"/>
            </a:pPr>
            <a:r>
              <a:rPr lang="en-US" dirty="0"/>
              <a:t>Press “</a:t>
            </a:r>
            <a:r>
              <a:rPr lang="en-US" b="1" i="1" dirty="0"/>
              <a:t>O.K</a:t>
            </a:r>
            <a:r>
              <a:rPr lang="en-US" dirty="0"/>
              <a:t>.” for output. </a:t>
            </a:r>
          </a:p>
          <a:p>
            <a:endParaRPr lang="en-US" dirty="0"/>
          </a:p>
        </p:txBody>
      </p:sp>
      <p:sp>
        <p:nvSpPr>
          <p:cNvPr id="6" name="TextBox 5"/>
          <p:cNvSpPr txBox="1"/>
          <p:nvPr/>
        </p:nvSpPr>
        <p:spPr>
          <a:xfrm>
            <a:off x="685800" y="0"/>
            <a:ext cx="7543800" cy="86177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3200" b="1" dirty="0"/>
              <a:t>SPSS commands for </a:t>
            </a:r>
            <a:r>
              <a:rPr lang="en-US" sz="3200" b="1" dirty="0" err="1"/>
              <a:t>Discriminant</a:t>
            </a:r>
            <a:r>
              <a:rPr lang="en-US" sz="3200" b="1" dirty="0"/>
              <a:t> Analysis </a:t>
            </a:r>
            <a:endParaRPr lang="en-US" sz="3200" dirty="0"/>
          </a:p>
          <a:p>
            <a:endParaRPr lang="en-US" dirty="0"/>
          </a:p>
        </p:txBody>
      </p:sp>
      <p:sp>
        <p:nvSpPr>
          <p:cNvPr id="4" name="Slide Number Placeholder 3"/>
          <p:cNvSpPr>
            <a:spLocks noGrp="1"/>
          </p:cNvSpPr>
          <p:nvPr>
            <p:ph type="sldNum" sz="quarter" idx="12"/>
          </p:nvPr>
        </p:nvSpPr>
        <p:spPr/>
        <p:txBody>
          <a:bodyPr/>
          <a:lstStyle/>
          <a:p>
            <a:fld id="{3ABC6503-EEE6-4635-A9E9-40F35D9069D7}" type="slidenum">
              <a:rPr lang="en-US" smtClean="0"/>
              <a:pPr/>
              <a:t>35</a:t>
            </a:fld>
            <a:endParaRPr lang="en-US"/>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601</TotalTime>
  <Words>3732</Words>
  <Application>Microsoft Office PowerPoint</Application>
  <PresentationFormat>On-screen Show (4:3)</PresentationFormat>
  <Paragraphs>439</Paragraphs>
  <Slides>35</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35</vt:i4>
      </vt:variant>
    </vt:vector>
  </HeadingPairs>
  <TitlesOfParts>
    <vt:vector size="45" baseType="lpstr">
      <vt:lpstr>Arial</vt:lpstr>
      <vt:lpstr>Calibri</vt:lpstr>
      <vt:lpstr>Consolas</vt:lpstr>
      <vt:lpstr>Corbel</vt:lpstr>
      <vt:lpstr>Times New Roman</vt:lpstr>
      <vt:lpstr>Wingdings</vt:lpstr>
      <vt:lpstr>Wingdings 2</vt:lpstr>
      <vt:lpstr>Wingdings 3</vt:lpstr>
      <vt:lpstr>Office Theme</vt:lpstr>
      <vt:lpstr>Metro</vt:lpstr>
      <vt:lpstr>Presentation  on  Discriminant Analysis </vt:lpstr>
      <vt:lpstr>Discriminant Analysis</vt:lpstr>
      <vt:lpstr> Application of Discriminant Analysis </vt:lpstr>
      <vt:lpstr>Similarity between Discriminant Analysis and Regression Analysis</vt:lpstr>
      <vt:lpstr> Procedure in Discriminant Analysis </vt:lpstr>
      <vt:lpstr> Basics of Discriminant Function Analysis  </vt:lpstr>
      <vt:lpstr> Basics of Discriminant Analysis  </vt:lpstr>
      <vt:lpstr> Basics of Discriminant Analysis  </vt:lpstr>
      <vt:lpstr> Basics of Discriminant Analysis  </vt:lpstr>
      <vt:lpstr> Basics of Discriminant Analysis  </vt:lpstr>
      <vt:lpstr> Basics of Discriminant Analysis  </vt:lpstr>
      <vt:lpstr>Assumptions in discriminant analysis</vt:lpstr>
      <vt:lpstr>  Conditions for Discriminant Analysis  </vt:lpstr>
      <vt:lpstr> Why to use discriminant Analysis </vt:lpstr>
      <vt:lpstr> Steps in Discriminant Analysis </vt:lpstr>
      <vt:lpstr>Steps in Discriminant Analysis </vt:lpstr>
      <vt:lpstr> Steps in Discriminant Analysis </vt:lpstr>
      <vt:lpstr> Detailed plan of Discriminant Analysis in an Example </vt:lpstr>
      <vt:lpstr>   Plan of Study  </vt:lpstr>
      <vt:lpstr>   Plan of Study  </vt:lpstr>
      <vt:lpstr>    Plan of Study- Output generated by the SPSS   </vt:lpstr>
      <vt:lpstr>   Plan of Study- Interpretation of the Output generated by the SPSS   </vt:lpstr>
      <vt:lpstr>    Plan of Study- Interpretation of the Output generated by the SPSS   </vt:lpstr>
      <vt:lpstr>  Solved Example of Discriminant Analysis using SPSS   </vt:lpstr>
      <vt:lpstr>Discriminant Analysis - An Application in Sports </vt:lpstr>
      <vt:lpstr>Discriminant Analysis – Solution for the Application  </vt:lpstr>
      <vt:lpstr> Results - Group statistics </vt:lpstr>
      <vt:lpstr> Results - Unstandardized canonical discriminant function coefficients  </vt:lpstr>
      <vt:lpstr>Box M Test - for testing equality of Variance                   Covariance matrices</vt:lpstr>
      <vt:lpstr> Results - Wilks' Lambda and chi-square test </vt:lpstr>
      <vt:lpstr> Results - Classification matrix  </vt:lpstr>
      <vt:lpstr> Results - Standardized canonical discriminant function coefficients  </vt:lpstr>
      <vt:lpstr> Results - Classification Criteria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on  Discriminant Analysis </dc:title>
  <dc:creator>Home</dc:creator>
  <cp:lastModifiedBy>Research Project</cp:lastModifiedBy>
  <cp:revision>62</cp:revision>
  <dcterms:created xsi:type="dcterms:W3CDTF">2010-12-01T03:11:00Z</dcterms:created>
  <dcterms:modified xsi:type="dcterms:W3CDTF">2025-05-16T11:06:59Z</dcterms:modified>
</cp:coreProperties>
</file>